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8"/>
  </p:notesMasterIdLst>
  <p:sldIdLst>
    <p:sldId id="256" r:id="rId5"/>
    <p:sldId id="258" r:id="rId6"/>
    <p:sldId id="277" r:id="rId7"/>
    <p:sldId id="260" r:id="rId8"/>
    <p:sldId id="268" r:id="rId9"/>
    <p:sldId id="269" r:id="rId10"/>
    <p:sldId id="270" r:id="rId11"/>
    <p:sldId id="271" r:id="rId12"/>
    <p:sldId id="272" r:id="rId13"/>
    <p:sldId id="274" r:id="rId14"/>
    <p:sldId id="275" r:id="rId15"/>
    <p:sldId id="276"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6340" autoAdjust="0"/>
  </p:normalViewPr>
  <p:slideViewPr>
    <p:cSldViewPr snapToGrid="0">
      <p:cViewPr varScale="1">
        <p:scale>
          <a:sx n="109" d="100"/>
          <a:sy n="109" d="100"/>
        </p:scale>
        <p:origin x="3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Velocity on Side Wall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Sheet1!$A$1</c:f>
              <c:strCache>
                <c:ptCount val="1"/>
                <c:pt idx="0">
                  <c:v>Coarse Grid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Sheet1!$A$3:$A$35</c:f>
              <c:numCache>
                <c:formatCode>General</c:formatCode>
                <c:ptCount val="33"/>
                <c:pt idx="0">
                  <c:v>-2.5000000000000001E-2</c:v>
                </c:pt>
                <c:pt idx="1">
                  <c:v>-2.34375E-2</c:v>
                </c:pt>
                <c:pt idx="2">
                  <c:v>-2.1874999999999999E-2</c:v>
                </c:pt>
                <c:pt idx="3">
                  <c:v>-2.0312500000000001E-2</c:v>
                </c:pt>
                <c:pt idx="4">
                  <c:v>-1.8749999999999999E-2</c:v>
                </c:pt>
                <c:pt idx="5">
                  <c:v>-1.7187500000000001E-2</c:v>
                </c:pt>
                <c:pt idx="6">
                  <c:v>-1.5625E-2</c:v>
                </c:pt>
                <c:pt idx="7">
                  <c:v>-1.40625E-2</c:v>
                </c:pt>
                <c:pt idx="8">
                  <c:v>-1.2500000000000001E-2</c:v>
                </c:pt>
                <c:pt idx="9">
                  <c:v>-1.0937499999999999E-2</c:v>
                </c:pt>
                <c:pt idx="10">
                  <c:v>-9.3749999999999997E-3</c:v>
                </c:pt>
                <c:pt idx="11">
                  <c:v>-7.8125E-3</c:v>
                </c:pt>
                <c:pt idx="12">
                  <c:v>-6.2500000000000003E-3</c:v>
                </c:pt>
                <c:pt idx="13">
                  <c:v>-4.6874999999999998E-3</c:v>
                </c:pt>
                <c:pt idx="14">
                  <c:v>-3.1250000000000002E-3</c:v>
                </c:pt>
                <c:pt idx="15">
                  <c:v>-1.5625000000000001E-3</c:v>
                </c:pt>
                <c:pt idx="16">
                  <c:v>0</c:v>
                </c:pt>
                <c:pt idx="17">
                  <c:v>1.5625000000000001E-3</c:v>
                </c:pt>
                <c:pt idx="18">
                  <c:v>3.1250000000000002E-3</c:v>
                </c:pt>
                <c:pt idx="19">
                  <c:v>4.6874999999999998E-3</c:v>
                </c:pt>
                <c:pt idx="20">
                  <c:v>6.2500000000000003E-3</c:v>
                </c:pt>
                <c:pt idx="21">
                  <c:v>7.8125E-3</c:v>
                </c:pt>
                <c:pt idx="22">
                  <c:v>9.3749999999999997E-3</c:v>
                </c:pt>
                <c:pt idx="23">
                  <c:v>1.0937499999999999E-2</c:v>
                </c:pt>
                <c:pt idx="24">
                  <c:v>1.2500000000000001E-2</c:v>
                </c:pt>
                <c:pt idx="25">
                  <c:v>1.40625E-2</c:v>
                </c:pt>
                <c:pt idx="26">
                  <c:v>1.5625E-2</c:v>
                </c:pt>
                <c:pt idx="27">
                  <c:v>1.7187500000000001E-2</c:v>
                </c:pt>
                <c:pt idx="28">
                  <c:v>1.8749999999999999E-2</c:v>
                </c:pt>
                <c:pt idx="29">
                  <c:v>2.0312500000000001E-2</c:v>
                </c:pt>
                <c:pt idx="30">
                  <c:v>2.1874999999999999E-2</c:v>
                </c:pt>
                <c:pt idx="31">
                  <c:v>2.34375E-2</c:v>
                </c:pt>
                <c:pt idx="32">
                  <c:v>2.5000000000000001E-2</c:v>
                </c:pt>
              </c:numCache>
            </c:numRef>
          </c:xVal>
          <c:yVal>
            <c:numRef>
              <c:f>Sheet1!$B$3:$B$35</c:f>
              <c:numCache>
                <c:formatCode>General</c:formatCode>
                <c:ptCount val="33"/>
                <c:pt idx="0">
                  <c:v>0</c:v>
                </c:pt>
                <c:pt idx="1">
                  <c:v>9.5535200000000001E-2</c:v>
                </c:pt>
                <c:pt idx="2">
                  <c:v>0.11998399999999999</c:v>
                </c:pt>
                <c:pt idx="3">
                  <c:v>0.13020699999999999</c:v>
                </c:pt>
                <c:pt idx="4">
                  <c:v>0.13448299999999999</c:v>
                </c:pt>
                <c:pt idx="5">
                  <c:v>0.136157</c:v>
                </c:pt>
                <c:pt idx="6">
                  <c:v>0.13687199999999999</c:v>
                </c:pt>
                <c:pt idx="7">
                  <c:v>0.137236</c:v>
                </c:pt>
                <c:pt idx="8">
                  <c:v>0.13745199999999999</c:v>
                </c:pt>
                <c:pt idx="9">
                  <c:v>0.137595</c:v>
                </c:pt>
                <c:pt idx="10">
                  <c:v>0.13769700000000001</c:v>
                </c:pt>
                <c:pt idx="11">
                  <c:v>0.13777400000000001</c:v>
                </c:pt>
                <c:pt idx="12">
                  <c:v>0.13783100000000001</c:v>
                </c:pt>
                <c:pt idx="13">
                  <c:v>0.137874</c:v>
                </c:pt>
                <c:pt idx="14">
                  <c:v>0.137904</c:v>
                </c:pt>
                <c:pt idx="15">
                  <c:v>0.13792199999999999</c:v>
                </c:pt>
                <c:pt idx="16">
                  <c:v>0.137928</c:v>
                </c:pt>
                <c:pt idx="17">
                  <c:v>0.13792199999999999</c:v>
                </c:pt>
                <c:pt idx="18">
                  <c:v>0.137904</c:v>
                </c:pt>
                <c:pt idx="19">
                  <c:v>0.137874</c:v>
                </c:pt>
                <c:pt idx="20">
                  <c:v>0.13783100000000001</c:v>
                </c:pt>
                <c:pt idx="21">
                  <c:v>0.13777400000000001</c:v>
                </c:pt>
                <c:pt idx="22">
                  <c:v>0.13769700000000001</c:v>
                </c:pt>
                <c:pt idx="23">
                  <c:v>0.137595</c:v>
                </c:pt>
                <c:pt idx="24">
                  <c:v>0.13745199999999999</c:v>
                </c:pt>
                <c:pt idx="25">
                  <c:v>0.137236</c:v>
                </c:pt>
                <c:pt idx="26">
                  <c:v>0.13687199999999999</c:v>
                </c:pt>
                <c:pt idx="27">
                  <c:v>0.136157</c:v>
                </c:pt>
                <c:pt idx="28">
                  <c:v>0.13448299999999999</c:v>
                </c:pt>
                <c:pt idx="29">
                  <c:v>0.13020699999999999</c:v>
                </c:pt>
                <c:pt idx="30">
                  <c:v>0.11998399999999999</c:v>
                </c:pt>
                <c:pt idx="31">
                  <c:v>9.5535200000000001E-2</c:v>
                </c:pt>
                <c:pt idx="32">
                  <c:v>0</c:v>
                </c:pt>
              </c:numCache>
            </c:numRef>
          </c:yVal>
          <c:smooth val="1"/>
          <c:extLst>
            <c:ext xmlns:c16="http://schemas.microsoft.com/office/drawing/2014/chart" uri="{C3380CC4-5D6E-409C-BE32-E72D297353CC}">
              <c16:uniqueId val="{00000000-B355-4FE0-B914-4B9DE93441C2}"/>
            </c:ext>
          </c:extLst>
        </c:ser>
        <c:ser>
          <c:idx val="1"/>
          <c:order val="1"/>
          <c:tx>
            <c:strRef>
              <c:f>Sheet1!$K$1</c:f>
              <c:strCache>
                <c:ptCount val="1"/>
                <c:pt idx="0">
                  <c:v>Finer Grid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Sheet1!$K$3:$K$40</c:f>
              <c:numCache>
                <c:formatCode>General</c:formatCode>
                <c:ptCount val="38"/>
                <c:pt idx="0">
                  <c:v>-2.5000000000000001E-2</c:v>
                </c:pt>
                <c:pt idx="1">
                  <c:v>-2.3648599999999999E-2</c:v>
                </c:pt>
                <c:pt idx="2">
                  <c:v>-2.2297299999999999E-2</c:v>
                </c:pt>
                <c:pt idx="3">
                  <c:v>-2.09459E-2</c:v>
                </c:pt>
                <c:pt idx="4">
                  <c:v>-1.95946E-2</c:v>
                </c:pt>
                <c:pt idx="5">
                  <c:v>-1.8243200000000001E-2</c:v>
                </c:pt>
                <c:pt idx="6">
                  <c:v>-1.6891900000000001E-2</c:v>
                </c:pt>
                <c:pt idx="7">
                  <c:v>-1.55405E-2</c:v>
                </c:pt>
                <c:pt idx="8">
                  <c:v>-1.4189200000000001E-2</c:v>
                </c:pt>
                <c:pt idx="9">
                  <c:v>-1.28378E-2</c:v>
                </c:pt>
                <c:pt idx="10">
                  <c:v>-1.14865E-2</c:v>
                </c:pt>
                <c:pt idx="11">
                  <c:v>-1.0135099999999999E-2</c:v>
                </c:pt>
                <c:pt idx="12">
                  <c:v>-8.7837799999999997E-3</c:v>
                </c:pt>
                <c:pt idx="13">
                  <c:v>-7.4324300000000003E-3</c:v>
                </c:pt>
                <c:pt idx="14">
                  <c:v>-6.08108E-3</c:v>
                </c:pt>
                <c:pt idx="15">
                  <c:v>-4.7297299999999997E-3</c:v>
                </c:pt>
                <c:pt idx="16">
                  <c:v>-3.3783799999999998E-3</c:v>
                </c:pt>
                <c:pt idx="17">
                  <c:v>-2.02703E-3</c:v>
                </c:pt>
                <c:pt idx="18">
                  <c:v>-6.7567599999999995E-4</c:v>
                </c:pt>
                <c:pt idx="19">
                  <c:v>6.7567599999999995E-4</c:v>
                </c:pt>
                <c:pt idx="20">
                  <c:v>2.02703E-3</c:v>
                </c:pt>
                <c:pt idx="21">
                  <c:v>3.3783799999999998E-3</c:v>
                </c:pt>
                <c:pt idx="22">
                  <c:v>4.7297299999999997E-3</c:v>
                </c:pt>
                <c:pt idx="23">
                  <c:v>6.08108E-3</c:v>
                </c:pt>
                <c:pt idx="24">
                  <c:v>7.4324300000000003E-3</c:v>
                </c:pt>
                <c:pt idx="25">
                  <c:v>8.7837799999999997E-3</c:v>
                </c:pt>
                <c:pt idx="26">
                  <c:v>1.0135099999999999E-2</c:v>
                </c:pt>
                <c:pt idx="27">
                  <c:v>1.14865E-2</c:v>
                </c:pt>
                <c:pt idx="28">
                  <c:v>1.28378E-2</c:v>
                </c:pt>
                <c:pt idx="29">
                  <c:v>1.4189200000000001E-2</c:v>
                </c:pt>
                <c:pt idx="30">
                  <c:v>1.55405E-2</c:v>
                </c:pt>
                <c:pt idx="31">
                  <c:v>1.6891900000000001E-2</c:v>
                </c:pt>
                <c:pt idx="32">
                  <c:v>1.8243200000000001E-2</c:v>
                </c:pt>
                <c:pt idx="33">
                  <c:v>1.95946E-2</c:v>
                </c:pt>
                <c:pt idx="34">
                  <c:v>2.09459E-2</c:v>
                </c:pt>
                <c:pt idx="35">
                  <c:v>2.2297299999999999E-2</c:v>
                </c:pt>
                <c:pt idx="36">
                  <c:v>2.3648599999999999E-2</c:v>
                </c:pt>
                <c:pt idx="37">
                  <c:v>2.5000000000000001E-2</c:v>
                </c:pt>
              </c:numCache>
            </c:numRef>
          </c:xVal>
          <c:yVal>
            <c:numRef>
              <c:f>Sheet1!$M$3:$M$40</c:f>
              <c:numCache>
                <c:formatCode>General</c:formatCode>
                <c:ptCount val="38"/>
                <c:pt idx="0">
                  <c:v>0</c:v>
                </c:pt>
                <c:pt idx="1">
                  <c:v>7.7895000000000006E-2</c:v>
                </c:pt>
                <c:pt idx="2">
                  <c:v>0.106195</c:v>
                </c:pt>
                <c:pt idx="3">
                  <c:v>0.12113400000000001</c:v>
                </c:pt>
                <c:pt idx="4">
                  <c:v>0.13037299999999999</c:v>
                </c:pt>
                <c:pt idx="5">
                  <c:v>0.13497999999999999</c:v>
                </c:pt>
                <c:pt idx="6">
                  <c:v>0.13689899999999999</c:v>
                </c:pt>
                <c:pt idx="7">
                  <c:v>0.13762199999999999</c:v>
                </c:pt>
                <c:pt idx="8">
                  <c:v>0.13786300000000001</c:v>
                </c:pt>
                <c:pt idx="9">
                  <c:v>0.13789899999999999</c:v>
                </c:pt>
                <c:pt idx="10">
                  <c:v>0.13784199999999999</c:v>
                </c:pt>
                <c:pt idx="11">
                  <c:v>0.13774800000000001</c:v>
                </c:pt>
                <c:pt idx="12">
                  <c:v>0.13764699999999999</c:v>
                </c:pt>
                <c:pt idx="13">
                  <c:v>0.13755600000000001</c:v>
                </c:pt>
                <c:pt idx="14">
                  <c:v>0.137486</c:v>
                </c:pt>
                <c:pt idx="15">
                  <c:v>0.13744300000000001</c:v>
                </c:pt>
                <c:pt idx="16">
                  <c:v>0.13742799999999999</c:v>
                </c:pt>
                <c:pt idx="17">
                  <c:v>0.13744300000000001</c:v>
                </c:pt>
                <c:pt idx="18">
                  <c:v>0.137486</c:v>
                </c:pt>
                <c:pt idx="19">
                  <c:v>0.137486</c:v>
                </c:pt>
                <c:pt idx="20">
                  <c:v>0.13744300000000001</c:v>
                </c:pt>
                <c:pt idx="21">
                  <c:v>0.13742799999999999</c:v>
                </c:pt>
                <c:pt idx="22">
                  <c:v>0.13744300000000001</c:v>
                </c:pt>
                <c:pt idx="23">
                  <c:v>0.137486</c:v>
                </c:pt>
                <c:pt idx="24">
                  <c:v>0.13755600000000001</c:v>
                </c:pt>
                <c:pt idx="25">
                  <c:v>0.13764699999999999</c:v>
                </c:pt>
                <c:pt idx="26">
                  <c:v>0.13774800000000001</c:v>
                </c:pt>
                <c:pt idx="27">
                  <c:v>0.13784199999999999</c:v>
                </c:pt>
                <c:pt idx="28">
                  <c:v>0.13789899999999999</c:v>
                </c:pt>
                <c:pt idx="29">
                  <c:v>0.13786300000000001</c:v>
                </c:pt>
                <c:pt idx="30">
                  <c:v>0.13762199999999999</c:v>
                </c:pt>
                <c:pt idx="31">
                  <c:v>0.13689899999999999</c:v>
                </c:pt>
                <c:pt idx="32">
                  <c:v>0.13497999999999999</c:v>
                </c:pt>
                <c:pt idx="33">
                  <c:v>0.13037299999999999</c:v>
                </c:pt>
                <c:pt idx="34">
                  <c:v>0.12113400000000001</c:v>
                </c:pt>
                <c:pt idx="35">
                  <c:v>0.106195</c:v>
                </c:pt>
                <c:pt idx="36">
                  <c:v>7.7895000000000006E-2</c:v>
                </c:pt>
                <c:pt idx="37">
                  <c:v>0</c:v>
                </c:pt>
              </c:numCache>
            </c:numRef>
          </c:yVal>
          <c:smooth val="1"/>
          <c:extLst>
            <c:ext xmlns:c16="http://schemas.microsoft.com/office/drawing/2014/chart" uri="{C3380CC4-5D6E-409C-BE32-E72D297353CC}">
              <c16:uniqueId val="{00000001-B355-4FE0-B914-4B9DE93441C2}"/>
            </c:ext>
          </c:extLst>
        </c:ser>
        <c:dLbls>
          <c:showLegendKey val="0"/>
          <c:showVal val="0"/>
          <c:showCatName val="0"/>
          <c:showSerName val="0"/>
          <c:showPercent val="0"/>
          <c:showBubbleSize val="0"/>
        </c:dLbls>
        <c:axId val="1348459296"/>
        <c:axId val="1348460544"/>
      </c:scatterChart>
      <c:valAx>
        <c:axId val="13484592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Z location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8460544"/>
        <c:crosses val="autoZero"/>
        <c:crossBetween val="midCat"/>
      </c:valAx>
      <c:valAx>
        <c:axId val="1348460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Velocity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84592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Velocity on Top Wall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Sheet1!$A$1</c:f>
              <c:strCache>
                <c:ptCount val="1"/>
                <c:pt idx="0">
                  <c:v>Coarse Grid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Sheet1!$A$3:$A$35</c:f>
              <c:numCache>
                <c:formatCode>General</c:formatCode>
                <c:ptCount val="33"/>
                <c:pt idx="0">
                  <c:v>-2.5000000000000001E-2</c:v>
                </c:pt>
                <c:pt idx="1">
                  <c:v>-2.34375E-2</c:v>
                </c:pt>
                <c:pt idx="2">
                  <c:v>-2.1874999999999999E-2</c:v>
                </c:pt>
                <c:pt idx="3">
                  <c:v>-2.0312500000000001E-2</c:v>
                </c:pt>
                <c:pt idx="4">
                  <c:v>-1.8749999999999999E-2</c:v>
                </c:pt>
                <c:pt idx="5">
                  <c:v>-1.7187500000000001E-2</c:v>
                </c:pt>
                <c:pt idx="6">
                  <c:v>-1.5625E-2</c:v>
                </c:pt>
                <c:pt idx="7">
                  <c:v>-1.40625E-2</c:v>
                </c:pt>
                <c:pt idx="8">
                  <c:v>-1.2500000000000001E-2</c:v>
                </c:pt>
                <c:pt idx="9">
                  <c:v>-1.0937499999999999E-2</c:v>
                </c:pt>
                <c:pt idx="10">
                  <c:v>-9.3749999999999997E-3</c:v>
                </c:pt>
                <c:pt idx="11">
                  <c:v>-7.8125E-3</c:v>
                </c:pt>
                <c:pt idx="12">
                  <c:v>-6.2500000000000003E-3</c:v>
                </c:pt>
                <c:pt idx="13">
                  <c:v>-4.6874999999999998E-3</c:v>
                </c:pt>
                <c:pt idx="14">
                  <c:v>-3.1250000000000002E-3</c:v>
                </c:pt>
                <c:pt idx="15">
                  <c:v>-1.5625000000000001E-3</c:v>
                </c:pt>
                <c:pt idx="16">
                  <c:v>0</c:v>
                </c:pt>
                <c:pt idx="17">
                  <c:v>1.5625000000000001E-3</c:v>
                </c:pt>
                <c:pt idx="18">
                  <c:v>3.1250000000000002E-3</c:v>
                </c:pt>
                <c:pt idx="19">
                  <c:v>4.6874999999999998E-3</c:v>
                </c:pt>
                <c:pt idx="20">
                  <c:v>6.2500000000000003E-3</c:v>
                </c:pt>
                <c:pt idx="21">
                  <c:v>7.8125E-3</c:v>
                </c:pt>
                <c:pt idx="22">
                  <c:v>9.3749999999999997E-3</c:v>
                </c:pt>
                <c:pt idx="23">
                  <c:v>1.0937499999999999E-2</c:v>
                </c:pt>
                <c:pt idx="24">
                  <c:v>1.2500000000000001E-2</c:v>
                </c:pt>
                <c:pt idx="25">
                  <c:v>1.40625E-2</c:v>
                </c:pt>
                <c:pt idx="26">
                  <c:v>1.5625E-2</c:v>
                </c:pt>
                <c:pt idx="27">
                  <c:v>1.7187500000000001E-2</c:v>
                </c:pt>
                <c:pt idx="28">
                  <c:v>1.8749999999999999E-2</c:v>
                </c:pt>
                <c:pt idx="29">
                  <c:v>2.0312500000000001E-2</c:v>
                </c:pt>
                <c:pt idx="30">
                  <c:v>2.1874999999999999E-2</c:v>
                </c:pt>
                <c:pt idx="31">
                  <c:v>2.34375E-2</c:v>
                </c:pt>
                <c:pt idx="32">
                  <c:v>2.5000000000000001E-2</c:v>
                </c:pt>
              </c:numCache>
            </c:numRef>
          </c:xVal>
          <c:yVal>
            <c:numRef>
              <c:f>Sheet1!$E$3:$E$35</c:f>
              <c:numCache>
                <c:formatCode>General</c:formatCode>
                <c:ptCount val="33"/>
                <c:pt idx="0">
                  <c:v>0</c:v>
                </c:pt>
                <c:pt idx="1">
                  <c:v>7.8395000000000006E-2</c:v>
                </c:pt>
                <c:pt idx="2">
                  <c:v>0.106695</c:v>
                </c:pt>
                <c:pt idx="3">
                  <c:v>0.12163400000000001</c:v>
                </c:pt>
                <c:pt idx="4">
                  <c:v>0.13087299999999999</c:v>
                </c:pt>
                <c:pt idx="5">
                  <c:v>0.13547999999999999</c:v>
                </c:pt>
                <c:pt idx="6">
                  <c:v>0.13739899999999999</c:v>
                </c:pt>
                <c:pt idx="7">
                  <c:v>0.13812199999999999</c:v>
                </c:pt>
                <c:pt idx="8">
                  <c:v>0.13836300000000001</c:v>
                </c:pt>
                <c:pt idx="9">
                  <c:v>0.13839899999999999</c:v>
                </c:pt>
                <c:pt idx="10">
                  <c:v>0.13834199999999999</c:v>
                </c:pt>
                <c:pt idx="11">
                  <c:v>0.13824800000000001</c:v>
                </c:pt>
                <c:pt idx="12">
                  <c:v>0.13814699999999999</c:v>
                </c:pt>
                <c:pt idx="13">
                  <c:v>0.13805600000000001</c:v>
                </c:pt>
                <c:pt idx="14">
                  <c:v>0.137986</c:v>
                </c:pt>
                <c:pt idx="15">
                  <c:v>0.13794300000000001</c:v>
                </c:pt>
                <c:pt idx="16">
                  <c:v>0.137928</c:v>
                </c:pt>
                <c:pt idx="17">
                  <c:v>0.13794300000000001</c:v>
                </c:pt>
                <c:pt idx="18">
                  <c:v>0.137986</c:v>
                </c:pt>
                <c:pt idx="19">
                  <c:v>0.13805600000000001</c:v>
                </c:pt>
                <c:pt idx="20">
                  <c:v>0.13814599999999999</c:v>
                </c:pt>
                <c:pt idx="21">
                  <c:v>0.13824800000000001</c:v>
                </c:pt>
                <c:pt idx="22">
                  <c:v>0.13834099999999999</c:v>
                </c:pt>
                <c:pt idx="23">
                  <c:v>0.13839799999999999</c:v>
                </c:pt>
                <c:pt idx="24">
                  <c:v>0.13836300000000001</c:v>
                </c:pt>
                <c:pt idx="25">
                  <c:v>0.13812199999999999</c:v>
                </c:pt>
                <c:pt idx="26">
                  <c:v>0.13739899999999999</c:v>
                </c:pt>
                <c:pt idx="27">
                  <c:v>0.13547999999999999</c:v>
                </c:pt>
                <c:pt idx="28">
                  <c:v>0.13087399999999999</c:v>
                </c:pt>
                <c:pt idx="29">
                  <c:v>0.121637</c:v>
                </c:pt>
                <c:pt idx="30">
                  <c:v>0.106701</c:v>
                </c:pt>
                <c:pt idx="31">
                  <c:v>7.84078E-2</c:v>
                </c:pt>
                <c:pt idx="32">
                  <c:v>0</c:v>
                </c:pt>
              </c:numCache>
            </c:numRef>
          </c:yVal>
          <c:smooth val="1"/>
          <c:extLst>
            <c:ext xmlns:c16="http://schemas.microsoft.com/office/drawing/2014/chart" uri="{C3380CC4-5D6E-409C-BE32-E72D297353CC}">
              <c16:uniqueId val="{00000000-A4C4-4A00-8DBA-DF5CCE1AA3E0}"/>
            </c:ext>
          </c:extLst>
        </c:ser>
        <c:ser>
          <c:idx val="1"/>
          <c:order val="1"/>
          <c:tx>
            <c:strRef>
              <c:f>Sheet1!$K$1</c:f>
              <c:strCache>
                <c:ptCount val="1"/>
                <c:pt idx="0">
                  <c:v>Finer Grid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Sheet1!$K$3:$K$40</c:f>
              <c:numCache>
                <c:formatCode>General</c:formatCode>
                <c:ptCount val="38"/>
                <c:pt idx="0">
                  <c:v>-2.5000000000000001E-2</c:v>
                </c:pt>
                <c:pt idx="1">
                  <c:v>-2.3648599999999999E-2</c:v>
                </c:pt>
                <c:pt idx="2">
                  <c:v>-2.2297299999999999E-2</c:v>
                </c:pt>
                <c:pt idx="3">
                  <c:v>-2.09459E-2</c:v>
                </c:pt>
                <c:pt idx="4">
                  <c:v>-1.95946E-2</c:v>
                </c:pt>
                <c:pt idx="5">
                  <c:v>-1.8243200000000001E-2</c:v>
                </c:pt>
                <c:pt idx="6">
                  <c:v>-1.6891900000000001E-2</c:v>
                </c:pt>
                <c:pt idx="7">
                  <c:v>-1.55405E-2</c:v>
                </c:pt>
                <c:pt idx="8">
                  <c:v>-1.4189200000000001E-2</c:v>
                </c:pt>
                <c:pt idx="9">
                  <c:v>-1.28378E-2</c:v>
                </c:pt>
                <c:pt idx="10">
                  <c:v>-1.14865E-2</c:v>
                </c:pt>
                <c:pt idx="11">
                  <c:v>-1.0135099999999999E-2</c:v>
                </c:pt>
                <c:pt idx="12">
                  <c:v>-8.7837799999999997E-3</c:v>
                </c:pt>
                <c:pt idx="13">
                  <c:v>-7.4324300000000003E-3</c:v>
                </c:pt>
                <c:pt idx="14">
                  <c:v>-6.08108E-3</c:v>
                </c:pt>
                <c:pt idx="15">
                  <c:v>-4.7297299999999997E-3</c:v>
                </c:pt>
                <c:pt idx="16">
                  <c:v>-3.3783799999999998E-3</c:v>
                </c:pt>
                <c:pt idx="17">
                  <c:v>-2.02703E-3</c:v>
                </c:pt>
                <c:pt idx="18">
                  <c:v>-6.7567599999999995E-4</c:v>
                </c:pt>
                <c:pt idx="19">
                  <c:v>6.7567599999999995E-4</c:v>
                </c:pt>
                <c:pt idx="20">
                  <c:v>2.02703E-3</c:v>
                </c:pt>
                <c:pt idx="21">
                  <c:v>3.3783799999999998E-3</c:v>
                </c:pt>
                <c:pt idx="22">
                  <c:v>4.7297299999999997E-3</c:v>
                </c:pt>
                <c:pt idx="23">
                  <c:v>6.08108E-3</c:v>
                </c:pt>
                <c:pt idx="24">
                  <c:v>7.4324300000000003E-3</c:v>
                </c:pt>
                <c:pt idx="25">
                  <c:v>8.7837799999999997E-3</c:v>
                </c:pt>
                <c:pt idx="26">
                  <c:v>1.0135099999999999E-2</c:v>
                </c:pt>
                <c:pt idx="27">
                  <c:v>1.14865E-2</c:v>
                </c:pt>
                <c:pt idx="28">
                  <c:v>1.28378E-2</c:v>
                </c:pt>
                <c:pt idx="29">
                  <c:v>1.4189200000000001E-2</c:v>
                </c:pt>
                <c:pt idx="30">
                  <c:v>1.55405E-2</c:v>
                </c:pt>
                <c:pt idx="31">
                  <c:v>1.6891900000000001E-2</c:v>
                </c:pt>
                <c:pt idx="32">
                  <c:v>1.8243200000000001E-2</c:v>
                </c:pt>
                <c:pt idx="33">
                  <c:v>1.95946E-2</c:v>
                </c:pt>
                <c:pt idx="34">
                  <c:v>2.09459E-2</c:v>
                </c:pt>
                <c:pt idx="35">
                  <c:v>2.2297299999999999E-2</c:v>
                </c:pt>
                <c:pt idx="36">
                  <c:v>2.3648599999999999E-2</c:v>
                </c:pt>
                <c:pt idx="37">
                  <c:v>2.5000000000000001E-2</c:v>
                </c:pt>
              </c:numCache>
            </c:numRef>
          </c:xVal>
          <c:yVal>
            <c:numRef>
              <c:f>Sheet1!$M$3:$M$40</c:f>
              <c:numCache>
                <c:formatCode>General</c:formatCode>
                <c:ptCount val="38"/>
                <c:pt idx="0">
                  <c:v>0</c:v>
                </c:pt>
                <c:pt idx="1">
                  <c:v>7.7895000000000006E-2</c:v>
                </c:pt>
                <c:pt idx="2">
                  <c:v>0.106195</c:v>
                </c:pt>
                <c:pt idx="3">
                  <c:v>0.12113400000000001</c:v>
                </c:pt>
                <c:pt idx="4">
                  <c:v>0.13037299999999999</c:v>
                </c:pt>
                <c:pt idx="5">
                  <c:v>0.13497999999999999</c:v>
                </c:pt>
                <c:pt idx="6">
                  <c:v>0.13689899999999999</c:v>
                </c:pt>
                <c:pt idx="7">
                  <c:v>0.13762199999999999</c:v>
                </c:pt>
                <c:pt idx="8">
                  <c:v>0.13786300000000001</c:v>
                </c:pt>
                <c:pt idx="9">
                  <c:v>0.13789899999999999</c:v>
                </c:pt>
                <c:pt idx="10">
                  <c:v>0.13784199999999999</c:v>
                </c:pt>
                <c:pt idx="11">
                  <c:v>0.13774800000000001</c:v>
                </c:pt>
                <c:pt idx="12">
                  <c:v>0.13764699999999999</c:v>
                </c:pt>
                <c:pt idx="13">
                  <c:v>0.13755600000000001</c:v>
                </c:pt>
                <c:pt idx="14">
                  <c:v>0.137486</c:v>
                </c:pt>
                <c:pt idx="15">
                  <c:v>0.13744300000000001</c:v>
                </c:pt>
                <c:pt idx="16">
                  <c:v>0.13742799999999999</c:v>
                </c:pt>
                <c:pt idx="17">
                  <c:v>0.13744300000000001</c:v>
                </c:pt>
                <c:pt idx="18">
                  <c:v>0.137486</c:v>
                </c:pt>
                <c:pt idx="19">
                  <c:v>0.137486</c:v>
                </c:pt>
                <c:pt idx="20">
                  <c:v>0.13744300000000001</c:v>
                </c:pt>
                <c:pt idx="21">
                  <c:v>0.13742799999999999</c:v>
                </c:pt>
                <c:pt idx="22">
                  <c:v>0.13744300000000001</c:v>
                </c:pt>
                <c:pt idx="23">
                  <c:v>0.137486</c:v>
                </c:pt>
                <c:pt idx="24">
                  <c:v>0.13755600000000001</c:v>
                </c:pt>
                <c:pt idx="25">
                  <c:v>0.13764699999999999</c:v>
                </c:pt>
                <c:pt idx="26">
                  <c:v>0.13774800000000001</c:v>
                </c:pt>
                <c:pt idx="27">
                  <c:v>0.13784199999999999</c:v>
                </c:pt>
                <c:pt idx="28">
                  <c:v>0.13789899999999999</c:v>
                </c:pt>
                <c:pt idx="29">
                  <c:v>0.13786300000000001</c:v>
                </c:pt>
                <c:pt idx="30">
                  <c:v>0.13762199999999999</c:v>
                </c:pt>
                <c:pt idx="31">
                  <c:v>0.13689899999999999</c:v>
                </c:pt>
                <c:pt idx="32">
                  <c:v>0.13497999999999999</c:v>
                </c:pt>
                <c:pt idx="33">
                  <c:v>0.13037299999999999</c:v>
                </c:pt>
                <c:pt idx="34">
                  <c:v>0.12113400000000001</c:v>
                </c:pt>
                <c:pt idx="35">
                  <c:v>0.106195</c:v>
                </c:pt>
                <c:pt idx="36">
                  <c:v>7.7895000000000006E-2</c:v>
                </c:pt>
                <c:pt idx="37">
                  <c:v>0</c:v>
                </c:pt>
              </c:numCache>
            </c:numRef>
          </c:yVal>
          <c:smooth val="1"/>
          <c:extLst>
            <c:ext xmlns:c16="http://schemas.microsoft.com/office/drawing/2014/chart" uri="{C3380CC4-5D6E-409C-BE32-E72D297353CC}">
              <c16:uniqueId val="{00000001-A4C4-4A00-8DBA-DF5CCE1AA3E0}"/>
            </c:ext>
          </c:extLst>
        </c:ser>
        <c:dLbls>
          <c:showLegendKey val="0"/>
          <c:showVal val="0"/>
          <c:showCatName val="0"/>
          <c:showSerName val="0"/>
          <c:showPercent val="0"/>
          <c:showBubbleSize val="0"/>
        </c:dLbls>
        <c:axId val="1348459296"/>
        <c:axId val="1348460544"/>
      </c:scatterChart>
      <c:valAx>
        <c:axId val="13484592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Y location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8460544"/>
        <c:crosses val="autoZero"/>
        <c:crossBetween val="midCat"/>
      </c:valAx>
      <c:valAx>
        <c:axId val="1348460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Velocity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84592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A5CF2-DB37-42ED-81B3-4802BAAAA725}" type="datetimeFigureOut">
              <a:rPr lang="en-US"/>
              <a:t>11/25/2021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7768E-0315-48DC-ADF5-4E2517BE475C}" type="slidenum">
              <a:rPr lang="en-US"/>
              <a:t>‹#›</a:t>
            </a:fld>
            <a:endParaRPr lang="en-US"/>
          </a:p>
        </p:txBody>
      </p:sp>
    </p:spTree>
    <p:extLst>
      <p:ext uri="{BB962C8B-B14F-4D97-AF65-F5344CB8AC3E}">
        <p14:creationId xmlns:p14="http://schemas.microsoft.com/office/powerpoint/2010/main" val="107747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Good Afternoon everyone, the topic that I have chosen for my course project is "MHD Drag Reduction in Turbulent Flows of Poorly Conducting Fluid".  So first I will brief my motivation for taking up this particular problem statement. </a:t>
            </a:r>
          </a:p>
        </p:txBody>
      </p:sp>
      <p:sp>
        <p:nvSpPr>
          <p:cNvPr id="4" name="Slide Number Placeholder 3"/>
          <p:cNvSpPr>
            <a:spLocks noGrp="1"/>
          </p:cNvSpPr>
          <p:nvPr>
            <p:ph type="sldNum" sz="quarter" idx="5"/>
          </p:nvPr>
        </p:nvSpPr>
        <p:spPr/>
        <p:txBody>
          <a:bodyPr/>
          <a:lstStyle/>
          <a:p>
            <a:fld id="{B337768E-0315-48DC-ADF5-4E2517BE475C}" type="slidenum">
              <a:rPr lang="en-US"/>
              <a:t>1</a:t>
            </a:fld>
            <a:endParaRPr lang="en-US"/>
          </a:p>
        </p:txBody>
      </p:sp>
    </p:spTree>
    <p:extLst>
      <p:ext uri="{BB962C8B-B14F-4D97-AF65-F5344CB8AC3E}">
        <p14:creationId xmlns:p14="http://schemas.microsoft.com/office/powerpoint/2010/main" val="4111814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three aspects of flow control but in the initial phase I will mainly be focusing on the first one which is to reduce the turbulent drag by suppressing turbulence or by </a:t>
            </a:r>
            <a:r>
              <a:rPr lang="en-US" dirty="0" err="1"/>
              <a:t>laminarizing</a:t>
            </a:r>
            <a:r>
              <a:rPr lang="en-US" dirty="0"/>
              <a:t> the turbulent flow. Researchers have tried different configurations of magnets in order to study the influence of the orientation of magnetic field on the boundary layer. The first one is the tile configuration which induces a normal force and the second one is called the stripe configuration which induces a streamwise or spanwise </a:t>
            </a:r>
            <a:r>
              <a:rPr lang="en-US" dirty="0" err="1"/>
              <a:t>lorentz</a:t>
            </a:r>
            <a:r>
              <a:rPr lang="en-US" dirty="0"/>
              <a:t> force. Numerical studies have shown that it is indeed possible to reduce the skin friction drag by 40%, for a similar experimental set-up only </a:t>
            </a:r>
            <a:r>
              <a:rPr lang="en-US" dirty="0" err="1"/>
              <a:t>upto</a:t>
            </a:r>
            <a:r>
              <a:rPr lang="en-US" dirty="0"/>
              <a:t> 10% reduction could be achieved due to various problems. So the first step was to simulate some bench mark problems that were found in the literature study. The physics of the problem is that there is a duct such that streamwise direction is the X-direction. Magnetic field is applied in the Y direction and it is observed that the velocity profile in Y direction and Z direction are different from each other. This is because in a duct flow there are 2 kinds of boundary layers, the BL perpendicular to the MF is the Hartmann BL and the BL parallel to the MF is the sidewall layer. The Hartmann layer is proportional to Ha^-1 and the sidewall is proportional to Ha−1/2 . Therefore, the Hartmann layer is thinner than the sidewall layer, due to this the velocity gradients are higher and the wall shear stress and skin friction coefficient increases. There are more results discussed in the paper, but I will leave them for now due to the interest of time.</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t>. 2) Is to delay transition and 3) is control of separated flows.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10</a:t>
            </a:fld>
            <a:endParaRPr lang="en-US"/>
          </a:p>
        </p:txBody>
      </p:sp>
    </p:spTree>
    <p:extLst>
      <p:ext uri="{BB962C8B-B14F-4D97-AF65-F5344CB8AC3E}">
        <p14:creationId xmlns:p14="http://schemas.microsoft.com/office/powerpoint/2010/main" val="81344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three aspects of flow control but in the initial phase I will mainly be focusing on the first one which is to reduce the turbulent drag by suppressing turbulence or by </a:t>
            </a:r>
            <a:r>
              <a:rPr lang="en-US" dirty="0" err="1"/>
              <a:t>laminarizing</a:t>
            </a:r>
            <a:r>
              <a:rPr lang="en-US" dirty="0"/>
              <a:t> the turbulent flow. Researchers have tried different configurations of magnets in order to study the influence of the orientation of magnetic field on the boundary layer. The first one is the tile configuration which induces a normal force and the second one is called the stripe configuration which induces a streamwise or spanwise </a:t>
            </a:r>
            <a:r>
              <a:rPr lang="en-US" dirty="0" err="1"/>
              <a:t>lorentz</a:t>
            </a:r>
            <a:r>
              <a:rPr lang="en-US" dirty="0"/>
              <a:t> force. Numerical studies have shown that it is indeed possible to reduce the skin friction drag by 40%, for a similar experimental set-up only </a:t>
            </a:r>
            <a:r>
              <a:rPr lang="en-US" dirty="0" err="1"/>
              <a:t>upto</a:t>
            </a:r>
            <a:r>
              <a:rPr lang="en-US" dirty="0"/>
              <a:t> 10% reduction could be achieved due to various problems. So the first step was to simulate some bench mark problems that were found in the literature study. The physics of the problem is that there is a duct such that streamwise direction is the X-direction. Magnetic field is applied in the Y direction and it is observed that the velocity profile in Y direction and Z direction are different from each other. This is because in a duct flow there are 2 kinds of boundary layers, the BL perpendicular to the MF is the Hartmann BL and the BL parallel to the MF is the sidewall layer. The Hartmann layer is proportional to Ha^-1 and the sidewall is proportional to Ha−1/2 . Therefore, the Hartmann layer is thinner than the sidewall layer, due to this the velocity gradients are higher and the wall shear stress and skin friction coefficient increases. There are more results discussed in the paper, but I will leave them for now due to the interest of time.</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t>. 2) Is to delay transition and 3) is control of separated flows.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11</a:t>
            </a:fld>
            <a:endParaRPr lang="en-US"/>
          </a:p>
        </p:txBody>
      </p:sp>
    </p:spTree>
    <p:extLst>
      <p:ext uri="{BB962C8B-B14F-4D97-AF65-F5344CB8AC3E}">
        <p14:creationId xmlns:p14="http://schemas.microsoft.com/office/powerpoint/2010/main" val="1089541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three aspects of flow control but in the initial phase I will mainly be focusing on the first one which is to reduce the turbulent drag by suppressing turbulence or by </a:t>
            </a:r>
            <a:r>
              <a:rPr lang="en-US" dirty="0" err="1"/>
              <a:t>laminarizing</a:t>
            </a:r>
            <a:r>
              <a:rPr lang="en-US" dirty="0"/>
              <a:t> the turbulent flow. Researchers have tried different configurations of magnets in order to study the influence of the orientation of magnetic field on the boundary layer. The first one is the tile configuration which induces a normal force and the second one is called the stripe configuration which induces a streamwise or spanwise </a:t>
            </a:r>
            <a:r>
              <a:rPr lang="en-US" dirty="0" err="1"/>
              <a:t>lorentz</a:t>
            </a:r>
            <a:r>
              <a:rPr lang="en-US" dirty="0"/>
              <a:t> force. Numerical studies have shown that it is indeed possible to reduce the skin friction drag by 40%, for a similar experimental set-up only </a:t>
            </a:r>
            <a:r>
              <a:rPr lang="en-US" dirty="0" err="1"/>
              <a:t>upto</a:t>
            </a:r>
            <a:r>
              <a:rPr lang="en-US" dirty="0"/>
              <a:t> 10% reduction could be achieved due to various problems. So the first step was to simulate some bench mark problems that were found in the literature study. The physics of the problem is that there is a duct such that streamwise direction is the X-direction. Magnetic field is applied in the Y direction and it is observed that the velocity profile in Y direction and Z direction are different from each other. This is because in a duct flow there are 2 kinds of boundary layers, the BL perpendicular to the MF is the Hartmann BL and the BL parallel to the MF is the sidewall layer. The Hartmann layer is proportional to Ha^-1 and the sidewall is proportional to Ha−1/2 . Therefore, the Hartmann layer is thinner than the sidewall layer, due to this the velocity gradients are higher and the wall shear stress and skin friction coefficient increases. There are more results discussed in the paper, but I will leave them for now due to the interest of time.</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t>. 2) Is to delay transition and 3) is control of separated flows.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12</a:t>
            </a:fld>
            <a:endParaRPr lang="en-US"/>
          </a:p>
        </p:txBody>
      </p:sp>
    </p:spTree>
    <p:extLst>
      <p:ext uri="{BB962C8B-B14F-4D97-AF65-F5344CB8AC3E}">
        <p14:creationId xmlns:p14="http://schemas.microsoft.com/office/powerpoint/2010/main" val="2643931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Drag reduction through flow control is a central issue for fluid </a:t>
            </a:r>
            <a:r>
              <a:rPr lang="en-US" dirty="0" err="1"/>
              <a:t>dynamisicist</a:t>
            </a:r>
            <a:r>
              <a:rPr lang="en-US" dirty="0"/>
              <a:t> and engineers, not just because it can save lots of fuel and money but also due to the fact that the area of active flow control has become very interdisciplinary in nature which continues to attract many people over the last few decades. Flow control can be achieved though passive or active methods. Passive methods usually include moving or non-moving mechanical parts such as vortex generators, or flow vanes, leading-edge serrations. But such passive methods do not give a control authority over the flow. On the other hand Active flow control methods give a high control authority over the flow. Some examples are Di-electric barrier discharge actuators for low speed control, surface morphing using piezo-electric actuators and there has also been studies using MHD actuators which induce </a:t>
            </a:r>
            <a:r>
              <a:rPr lang="en-US" dirty="0" err="1"/>
              <a:t>lorentz</a:t>
            </a:r>
            <a:r>
              <a:rPr lang="en-US" dirty="0"/>
              <a:t> force. Here in my course project, I have tried to dig deeper regarding the MHD flow control in poorly conducting flows such as seawater and it has three aspects to it.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2</a:t>
            </a:fld>
            <a:endParaRPr lang="en-US"/>
          </a:p>
        </p:txBody>
      </p:sp>
    </p:spTree>
    <p:extLst>
      <p:ext uri="{BB962C8B-B14F-4D97-AF65-F5344CB8AC3E}">
        <p14:creationId xmlns:p14="http://schemas.microsoft.com/office/powerpoint/2010/main" val="2721447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Drag reduction through flow control is a central issue for fluid </a:t>
            </a:r>
            <a:r>
              <a:rPr lang="en-US" dirty="0" err="1"/>
              <a:t>dynamisicist</a:t>
            </a:r>
            <a:r>
              <a:rPr lang="en-US" dirty="0"/>
              <a:t> and engineers, not just because it can save lots of fuel and money but also due to the fact that the area of active flow control has become very interdisciplinary in nature which continues to attract many people over the last few decades. Flow control can be achieved though passive or active methods. Passive methods usually include moving or non-moving mechanical parts such as vortex generators, or flow vanes, leading-edge serrations. But such passive methods do not give a control authority over the flow. On the other hand Active flow control methods give a high control authority over the flow. Some examples are Di-electric barrier discharge actuators for low speed control, surface morphing using piezo-electric actuators and there has also been studies using MHD actuators which induce </a:t>
            </a:r>
            <a:r>
              <a:rPr lang="en-US" dirty="0" err="1"/>
              <a:t>lorentz</a:t>
            </a:r>
            <a:r>
              <a:rPr lang="en-US" dirty="0"/>
              <a:t> force. Here in my course project, I have tried to dig deeper regarding the MHD flow control in poorly conducting flows such as seawater and it has three aspects to it.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3</a:t>
            </a:fld>
            <a:endParaRPr lang="en-US"/>
          </a:p>
        </p:txBody>
      </p:sp>
    </p:spTree>
    <p:extLst>
      <p:ext uri="{BB962C8B-B14F-4D97-AF65-F5344CB8AC3E}">
        <p14:creationId xmlns:p14="http://schemas.microsoft.com/office/powerpoint/2010/main" val="1696437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three aspects of flow control but in the initial phase I will mainly be focusing on the first one which is to reduce the turbulent drag by suppressing turbulence or by </a:t>
            </a:r>
            <a:r>
              <a:rPr lang="en-US" dirty="0" err="1"/>
              <a:t>laminarizing</a:t>
            </a:r>
            <a:r>
              <a:rPr lang="en-US" dirty="0"/>
              <a:t> the turbulent flow. Researchers have tried different configurations of magnets in order to study the influence of the orientation of magnetic field on the boundary layer. The first one is the tile configuration which induces a normal force and the second one is called the stripe configuration which induces a streamwise or spanwise </a:t>
            </a:r>
            <a:r>
              <a:rPr lang="en-US" dirty="0" err="1"/>
              <a:t>lorentz</a:t>
            </a:r>
            <a:r>
              <a:rPr lang="en-US" dirty="0"/>
              <a:t> force. Numerical studies have shown that it is indeed possible to reduce the skin friction drag by 40%, for a similar experimental set-up only </a:t>
            </a:r>
            <a:r>
              <a:rPr lang="en-US" dirty="0" err="1"/>
              <a:t>upto</a:t>
            </a:r>
            <a:r>
              <a:rPr lang="en-US" dirty="0"/>
              <a:t> 10% reduction could be achieved due to various problems. So the first step was to simulate some bench mark problems that were found in the literature study. The physics of the problem is that there is a duct such that streamwise direction is the X-direction. Magnetic field is applied in the Y direction and it is observed that the velocity profile in Y direction and Z direction are different from each other. This is because in a duct flow there are 2 kinds of boundary layers, the BL perpendicular to the MF is the Hartmann BL and the BL parallel to the MF is the sidewall layer. The Hartmann layer is proportional to Ha^-1 and the sidewall is proportional to Ha−1/2 . Therefore, the Hartmann layer is thinner than the sidewall layer, due to this the velocity gradients are higher and the wall shear stress and skin friction coefficient increases. There are more results discussed in the paper, but I will leave them for now due to the interest of time.</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t>. 2) Is to delay transition and 3) is control of separated flows.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4</a:t>
            </a:fld>
            <a:endParaRPr lang="en-US"/>
          </a:p>
        </p:txBody>
      </p:sp>
    </p:spTree>
    <p:extLst>
      <p:ext uri="{BB962C8B-B14F-4D97-AF65-F5344CB8AC3E}">
        <p14:creationId xmlns:p14="http://schemas.microsoft.com/office/powerpoint/2010/main" val="656632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three aspects of flow control but in the initial phase I will mainly be focusing on the first one which is to reduce the turbulent drag by suppressing turbulence or by </a:t>
            </a:r>
            <a:r>
              <a:rPr lang="en-US" dirty="0" err="1"/>
              <a:t>laminarizing</a:t>
            </a:r>
            <a:r>
              <a:rPr lang="en-US" dirty="0"/>
              <a:t> the turbulent flow. Researchers have tried different configurations of magnets in order to study the influence of the orientation of magnetic field on the boundary layer. The first one is the tile configuration which induces a normal force and the second one is called the stripe configuration which induces a streamwise or spanwise </a:t>
            </a:r>
            <a:r>
              <a:rPr lang="en-US" dirty="0" err="1"/>
              <a:t>lorentz</a:t>
            </a:r>
            <a:r>
              <a:rPr lang="en-US" dirty="0"/>
              <a:t> force. Numerical studies have shown that it is indeed possible to reduce the skin friction drag by 40%, for a similar experimental set-up only </a:t>
            </a:r>
            <a:r>
              <a:rPr lang="en-US" dirty="0" err="1"/>
              <a:t>upto</a:t>
            </a:r>
            <a:r>
              <a:rPr lang="en-US" dirty="0"/>
              <a:t> 10% reduction could be achieved due to various problems. So the first step was to simulate some bench mark problems that were found in the literature study. The physics of the problem is that there is a duct such that streamwise direction is the X-direction. Magnetic field is applied in the Y direction and it is observed that the velocity profile in Y direction and Z direction are different from each other. This is because in a duct flow there are 2 kinds of boundary layers, the BL perpendicular to the MF is the Hartmann BL and the BL parallel to the MF is the sidewall layer. The Hartmann layer is proportional to Ha^-1 and the sidewall is proportional to Ha−1/2 . Therefore, the Hartmann layer is thinner than the sidewall layer, due to this the velocity gradients are higher and the wall shear stress and skin friction coefficient increases. There are more results discussed in the paper, but I will leave them for now due to the interest of time.</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t>. 2) Is to delay transition and 3) is control of separated flows.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5</a:t>
            </a:fld>
            <a:endParaRPr lang="en-US"/>
          </a:p>
        </p:txBody>
      </p:sp>
    </p:spTree>
    <p:extLst>
      <p:ext uri="{BB962C8B-B14F-4D97-AF65-F5344CB8AC3E}">
        <p14:creationId xmlns:p14="http://schemas.microsoft.com/office/powerpoint/2010/main" val="1887423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three aspects of flow control but in the initial phase I will mainly be focusing on the first one which is to reduce the turbulent drag by suppressing turbulence or by </a:t>
            </a:r>
            <a:r>
              <a:rPr lang="en-US" dirty="0" err="1"/>
              <a:t>laminarizing</a:t>
            </a:r>
            <a:r>
              <a:rPr lang="en-US" dirty="0"/>
              <a:t> the turbulent flow. Researchers have tried different configurations of magnets in order to study the influence of the orientation of magnetic field on the boundary layer. The first one is the tile configuration which induces a normal force and the second one is called the stripe configuration which induces a streamwise or spanwise </a:t>
            </a:r>
            <a:r>
              <a:rPr lang="en-US" dirty="0" err="1"/>
              <a:t>lorentz</a:t>
            </a:r>
            <a:r>
              <a:rPr lang="en-US" dirty="0"/>
              <a:t> force. Numerical studies have shown that it is indeed possible to reduce the skin friction drag by 40%, for a similar experimental set-up only </a:t>
            </a:r>
            <a:r>
              <a:rPr lang="en-US" dirty="0" err="1"/>
              <a:t>upto</a:t>
            </a:r>
            <a:r>
              <a:rPr lang="en-US" dirty="0"/>
              <a:t> 10% reduction could be achieved due to various problems. So the first step was to simulate some bench mark problems that were found in the literature study. The physics of the problem is that there is a duct such that streamwise direction is the X-direction. Magnetic field is applied in the Y direction and it is observed that the velocity profile in Y direction and Z direction are different from each other. This is because in a duct flow there are 2 kinds of boundary layers, the BL perpendicular to the MF is the Hartmann BL and the BL parallel to the MF is the sidewall layer. The Hartmann layer is proportional to Ha^-1 and the sidewall is proportional to Ha−1/2 . Therefore, the Hartmann layer is thinner than the sidewall layer, due to this the velocity gradients are higher and the wall shear stress and skin friction coefficient increases. There are more results discussed in the paper, but I will leave them for now due to the interest of time.</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t>. 2) Is to delay transition and 3) is control of separated flows.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6</a:t>
            </a:fld>
            <a:endParaRPr lang="en-US"/>
          </a:p>
        </p:txBody>
      </p:sp>
    </p:spTree>
    <p:extLst>
      <p:ext uri="{BB962C8B-B14F-4D97-AF65-F5344CB8AC3E}">
        <p14:creationId xmlns:p14="http://schemas.microsoft.com/office/powerpoint/2010/main" val="156232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three aspects of flow control but in the initial phase I will mainly be focusing on the first one which is to reduce the turbulent drag by suppressing turbulence or by </a:t>
            </a:r>
            <a:r>
              <a:rPr lang="en-US" dirty="0" err="1"/>
              <a:t>laminarizing</a:t>
            </a:r>
            <a:r>
              <a:rPr lang="en-US" dirty="0"/>
              <a:t> the turbulent flow. Researchers have tried different configurations of magnets in order to study the influence of the orientation of magnetic field on the boundary layer. The first one is the tile configuration which induces a normal force and the second one is called the stripe configuration which induces a streamwise or spanwise </a:t>
            </a:r>
            <a:r>
              <a:rPr lang="en-US" dirty="0" err="1"/>
              <a:t>lorentz</a:t>
            </a:r>
            <a:r>
              <a:rPr lang="en-US" dirty="0"/>
              <a:t> force. Numerical studies have shown that it is indeed possible to reduce the skin friction drag by 40%, for a similar experimental set-up only </a:t>
            </a:r>
            <a:r>
              <a:rPr lang="en-US" dirty="0" err="1"/>
              <a:t>upto</a:t>
            </a:r>
            <a:r>
              <a:rPr lang="en-US" dirty="0"/>
              <a:t> 10% reduction could be achieved due to various problems. So the first step was to simulate some bench mark problems that were found in the literature study. The physics of the problem is that there is a duct such that streamwise direction is the X-direction. Magnetic field is applied in the Y direction and it is observed that the velocity profile in Y direction and Z direction are different from each other. This is because in a duct flow there are 2 kinds of boundary layers, the BL perpendicular to the MF is the Hartmann BL and the BL parallel to the MF is the sidewall layer. The Hartmann layer is proportional to Ha^-1 and the sidewall is proportional to Ha−1/2 . Therefore, the Hartmann layer is thinner than the sidewall layer, due to this the velocity gradients are higher and the wall shear stress and skin friction coefficient increases. There are more results discussed in the paper, but I will leave them for now due to the interest of time.</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t>. 2) Is to delay transition and 3) is control of separated flows.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7</a:t>
            </a:fld>
            <a:endParaRPr lang="en-US"/>
          </a:p>
        </p:txBody>
      </p:sp>
    </p:spTree>
    <p:extLst>
      <p:ext uri="{BB962C8B-B14F-4D97-AF65-F5344CB8AC3E}">
        <p14:creationId xmlns:p14="http://schemas.microsoft.com/office/powerpoint/2010/main" val="2296533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three aspects of flow control but in the initial phase I will mainly be focusing on the first one which is to reduce the turbulent drag by suppressing turbulence or by </a:t>
            </a:r>
            <a:r>
              <a:rPr lang="en-US" dirty="0" err="1"/>
              <a:t>laminarizing</a:t>
            </a:r>
            <a:r>
              <a:rPr lang="en-US" dirty="0"/>
              <a:t> the turbulent flow. Researchers have tried different configurations of magnets in order to study the influence of the orientation of magnetic field on the boundary layer. The first one is the tile configuration which induces a normal force and the second one is called the stripe configuration which induces a streamwise or spanwise </a:t>
            </a:r>
            <a:r>
              <a:rPr lang="en-US" dirty="0" err="1"/>
              <a:t>lorentz</a:t>
            </a:r>
            <a:r>
              <a:rPr lang="en-US" dirty="0"/>
              <a:t> force. Numerical studies have shown that it is indeed possible to reduce the skin friction drag by 40%, for a similar experimental set-up only </a:t>
            </a:r>
            <a:r>
              <a:rPr lang="en-US" dirty="0" err="1"/>
              <a:t>upto</a:t>
            </a:r>
            <a:r>
              <a:rPr lang="en-US" dirty="0"/>
              <a:t> 10% reduction could be achieved due to various problems. So the first step was to simulate some bench mark problems that were found in the literature study. The physics of the problem is that there is a duct such that streamwise direction is the X-direction. Magnetic field is applied in the Y direction and it is observed that the velocity profile in Y direction and Z direction are different from each other. This is because in a duct flow there are 2 kinds of boundary layers, the BL perpendicular to the MF is the Hartmann BL and the BL parallel to the MF is the sidewall layer. The Hartmann layer is proportional to Ha^-1 and the sidewall is proportional to Ha−1/2 . Therefore, the Hartmann layer is thinner than the sidewall layer, due to this the velocity gradients are higher and the wall shear stress and skin friction coefficient increases. There are more results discussed in the paper, but I will leave them for now due to the interest of time.</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t>. 2) Is to delay transition and 3) is control of separated flows.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8</a:t>
            </a:fld>
            <a:endParaRPr lang="en-US"/>
          </a:p>
        </p:txBody>
      </p:sp>
    </p:spTree>
    <p:extLst>
      <p:ext uri="{BB962C8B-B14F-4D97-AF65-F5344CB8AC3E}">
        <p14:creationId xmlns:p14="http://schemas.microsoft.com/office/powerpoint/2010/main" val="515719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three aspects of flow control but in the initial phase I will mainly be focusing on the first one which is to reduce the turbulent drag by suppressing turbulence or by </a:t>
            </a:r>
            <a:r>
              <a:rPr lang="en-US" dirty="0" err="1"/>
              <a:t>laminarizing</a:t>
            </a:r>
            <a:r>
              <a:rPr lang="en-US" dirty="0"/>
              <a:t> the turbulent flow. Researchers have tried different configurations of magnets in order to study the influence of the orientation of magnetic field on the boundary layer. The first one is the tile configuration which induces a normal force and the second one is called the stripe configuration which induces a streamwise or spanwise </a:t>
            </a:r>
            <a:r>
              <a:rPr lang="en-US" dirty="0" err="1"/>
              <a:t>lorentz</a:t>
            </a:r>
            <a:r>
              <a:rPr lang="en-US" dirty="0"/>
              <a:t> force. Numerical studies have shown that it is indeed possible to reduce the skin friction drag by 40%, for a similar experimental set-up only </a:t>
            </a:r>
            <a:r>
              <a:rPr lang="en-US" dirty="0" err="1"/>
              <a:t>upto</a:t>
            </a:r>
            <a:r>
              <a:rPr lang="en-US" dirty="0"/>
              <a:t> 10% reduction could be achieved due to various problems. So the first step was to simulate some bench mark problems that were found in the literature study. The physics of the problem is that there is a duct such that streamwise direction is the X-direction. Magnetic field is applied in the Y direction and it is observed that the velocity profile in Y direction and Z direction are different from each other. This is because in a duct flow there are 2 kinds of boundary layers, the BL perpendicular to the MF is the Hartmann BL and the BL parallel to the MF is the sidewall layer. The Hartmann layer is proportional to Ha^-1 and the sidewall is proportional to Ha−1/2 . Therefore, the Hartmann layer is thinner than the sidewall layer, due to this the velocity gradients are higher and the wall shear stress and skin friction coefficient increases. There are more results discussed in the paper, but I will leave them for now due to the interest of time.</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t>. 2) Is to delay transition and 3) is control of separated flows.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9</a:t>
            </a:fld>
            <a:endParaRPr lang="en-US"/>
          </a:p>
        </p:txBody>
      </p:sp>
    </p:spTree>
    <p:extLst>
      <p:ext uri="{BB962C8B-B14F-4D97-AF65-F5344CB8AC3E}">
        <p14:creationId xmlns:p14="http://schemas.microsoft.com/office/powerpoint/2010/main" val="2731091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11/25/2021</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31116255"/>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11/25/2021</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44826635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11/25/2021</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39822018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11/25/2021</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6051904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11/25/2021</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177261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11/25/2021</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47315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11/25/2021</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94827402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11/25/2021</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5367492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11/25/2021</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0948579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11/25/2021</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377536618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11/25/2021</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9310144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11/25/2021</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1724048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hdr="0" ftr="0" dt="0"/>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27FD7A-98E8-4D4C-B0FF-CEF047C94F4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50828E5B-9EDE-4D1D-8C59-333EDC952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78992" y="3513151"/>
            <a:ext cx="10317173" cy="1347206"/>
          </a:xfrm>
        </p:spPr>
        <p:txBody>
          <a:bodyPr anchor="b">
            <a:noAutofit/>
          </a:bodyPr>
          <a:lstStyle/>
          <a:p>
            <a:r>
              <a:rPr lang="en-US" sz="4000" dirty="0">
                <a:solidFill>
                  <a:srgbClr val="FFFFFF"/>
                </a:solidFill>
                <a:cs typeface="Calibri Light"/>
              </a:rPr>
              <a:t>MHD Drag Reduction in Turbulent Flows of </a:t>
            </a:r>
            <a:r>
              <a:rPr lang="en-US" sz="4000" dirty="0">
                <a:solidFill>
                  <a:srgbClr val="FFFFFF"/>
                </a:solidFill>
                <a:latin typeface="Sitka Banner"/>
                <a:cs typeface="Calibri Light"/>
              </a:rPr>
              <a:t>Poorly </a:t>
            </a:r>
            <a:r>
              <a:rPr lang="en-US" sz="4000" dirty="0">
                <a:solidFill>
                  <a:srgbClr val="FFFFFF"/>
                </a:solidFill>
                <a:cs typeface="Calibri Light"/>
              </a:rPr>
              <a:t>Conducting Fluid</a:t>
            </a:r>
            <a:endParaRPr lang="en-US" sz="4000" dirty="0">
              <a:solidFill>
                <a:srgbClr val="FFFFFF"/>
              </a:solidFill>
            </a:endParaRPr>
          </a:p>
        </p:txBody>
      </p:sp>
      <p:sp>
        <p:nvSpPr>
          <p:cNvPr id="3" name="Subtitle 2"/>
          <p:cNvSpPr>
            <a:spLocks noGrp="1"/>
          </p:cNvSpPr>
          <p:nvPr>
            <p:ph type="subTitle" idx="1"/>
          </p:nvPr>
        </p:nvSpPr>
        <p:spPr>
          <a:xfrm>
            <a:off x="1078992" y="5162507"/>
            <a:ext cx="8714346" cy="771097"/>
          </a:xfrm>
        </p:spPr>
        <p:txBody>
          <a:bodyPr vert="horz" lIns="91440" tIns="45720" rIns="91440" bIns="45720" rtlCol="0" anchor="t">
            <a:normAutofit fontScale="92500" lnSpcReduction="10000"/>
          </a:bodyPr>
          <a:lstStyle/>
          <a:p>
            <a:r>
              <a:rPr lang="en-US" dirty="0">
                <a:solidFill>
                  <a:srgbClr val="FFFFFF"/>
                </a:solidFill>
                <a:latin typeface="Sitka Banner"/>
              </a:rPr>
              <a:t>M Vishnu Sankar </a:t>
            </a:r>
            <a:endParaRPr lang="en-US">
              <a:latin typeface="Sitka Banner"/>
            </a:endParaRPr>
          </a:p>
          <a:p>
            <a:r>
              <a:rPr lang="en-US" dirty="0">
                <a:solidFill>
                  <a:srgbClr val="FFFFFF"/>
                </a:solidFill>
                <a:latin typeface="Sitka Banner"/>
              </a:rPr>
              <a:t>18B030013</a:t>
            </a:r>
          </a:p>
        </p:txBody>
      </p:sp>
      <p:cxnSp>
        <p:nvCxnSpPr>
          <p:cNvPr id="13" name="Straight Connector 12">
            <a:extLst>
              <a:ext uri="{FF2B5EF4-FFF2-40B4-BE49-F238E27FC236}">
                <a16:creationId xmlns:a16="http://schemas.microsoft.com/office/drawing/2014/main" id="{C56E7048-86CF-445D-8846-414F144FD8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5209" y="5016207"/>
            <a:ext cx="8618129"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5" name="Slide Number Placeholder 4">
            <a:extLst>
              <a:ext uri="{FF2B5EF4-FFF2-40B4-BE49-F238E27FC236}">
                <a16:creationId xmlns:a16="http://schemas.microsoft.com/office/drawing/2014/main" id="{FCAC6960-32CB-41B8-8CC2-2E423AA4F193}"/>
              </a:ext>
            </a:extLst>
          </p:cNvPr>
          <p:cNvSpPr>
            <a:spLocks noGrp="1"/>
          </p:cNvSpPr>
          <p:nvPr>
            <p:ph type="sldNum" sz="quarter" idx="12"/>
          </p:nvPr>
        </p:nvSpPr>
        <p:spPr/>
        <p:txBody>
          <a:bodyPr/>
          <a:lstStyle/>
          <a:p>
            <a:fld id="{D79E6812-DF0E-4B88-AFAA-EAC7168F54C0}" type="slidenum">
              <a:rPr lang="en-US" smtClean="0"/>
              <a:pPr algn="ctr"/>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Flow over a Backward Step</a:t>
            </a:r>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10</a:t>
            </a:fld>
            <a:endParaRPr lang="en-US"/>
          </a:p>
        </p:txBody>
      </p:sp>
      <p:pic>
        <p:nvPicPr>
          <p:cNvPr id="5" name="Picture 4">
            <a:extLst>
              <a:ext uri="{FF2B5EF4-FFF2-40B4-BE49-F238E27FC236}">
                <a16:creationId xmlns:a16="http://schemas.microsoft.com/office/drawing/2014/main" id="{8929E1DC-FDCE-44B2-9406-974EF5FE442D}"/>
              </a:ext>
            </a:extLst>
          </p:cNvPr>
          <p:cNvPicPr>
            <a:picLocks noChangeAspect="1"/>
          </p:cNvPicPr>
          <p:nvPr/>
        </p:nvPicPr>
        <p:blipFill>
          <a:blip r:embed="rId3"/>
          <a:stretch>
            <a:fillRect/>
          </a:stretch>
        </p:blipFill>
        <p:spPr>
          <a:xfrm>
            <a:off x="2679260" y="3874366"/>
            <a:ext cx="6833477" cy="2776594"/>
          </a:xfrm>
          <a:prstGeom prst="rect">
            <a:avLst/>
          </a:prstGeom>
        </p:spPr>
      </p:pic>
      <p:pic>
        <p:nvPicPr>
          <p:cNvPr id="8" name="Picture 7">
            <a:extLst>
              <a:ext uri="{FF2B5EF4-FFF2-40B4-BE49-F238E27FC236}">
                <a16:creationId xmlns:a16="http://schemas.microsoft.com/office/drawing/2014/main" id="{38DE52F8-F758-4477-ABE6-27C19B12B1E4}"/>
              </a:ext>
            </a:extLst>
          </p:cNvPr>
          <p:cNvPicPr>
            <a:picLocks noChangeAspect="1"/>
          </p:cNvPicPr>
          <p:nvPr/>
        </p:nvPicPr>
        <p:blipFill>
          <a:blip r:embed="rId4"/>
          <a:stretch>
            <a:fillRect/>
          </a:stretch>
        </p:blipFill>
        <p:spPr>
          <a:xfrm>
            <a:off x="2679261" y="1042140"/>
            <a:ext cx="6833477" cy="2694589"/>
          </a:xfrm>
          <a:prstGeom prst="rect">
            <a:avLst/>
          </a:prstGeom>
        </p:spPr>
      </p:pic>
    </p:spTree>
    <p:extLst>
      <p:ext uri="{BB962C8B-B14F-4D97-AF65-F5344CB8AC3E}">
        <p14:creationId xmlns:p14="http://schemas.microsoft.com/office/powerpoint/2010/main" val="1464341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Flow over a Backward Step</a:t>
            </a:r>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11</a:t>
            </a:fld>
            <a:endParaRPr lang="en-US"/>
          </a:p>
        </p:txBody>
      </p:sp>
      <p:pic>
        <p:nvPicPr>
          <p:cNvPr id="6" name="Picture 5">
            <a:extLst>
              <a:ext uri="{FF2B5EF4-FFF2-40B4-BE49-F238E27FC236}">
                <a16:creationId xmlns:a16="http://schemas.microsoft.com/office/drawing/2014/main" id="{1C674887-B581-49FD-B264-291072823BB3}"/>
              </a:ext>
            </a:extLst>
          </p:cNvPr>
          <p:cNvPicPr>
            <a:picLocks noChangeAspect="1"/>
          </p:cNvPicPr>
          <p:nvPr/>
        </p:nvPicPr>
        <p:blipFill>
          <a:blip r:embed="rId3"/>
          <a:stretch>
            <a:fillRect/>
          </a:stretch>
        </p:blipFill>
        <p:spPr>
          <a:xfrm>
            <a:off x="2901462" y="1140860"/>
            <a:ext cx="6128239" cy="2404266"/>
          </a:xfrm>
          <a:prstGeom prst="rect">
            <a:avLst/>
          </a:prstGeom>
        </p:spPr>
      </p:pic>
      <p:pic>
        <p:nvPicPr>
          <p:cNvPr id="9" name="Picture 8">
            <a:extLst>
              <a:ext uri="{FF2B5EF4-FFF2-40B4-BE49-F238E27FC236}">
                <a16:creationId xmlns:a16="http://schemas.microsoft.com/office/drawing/2014/main" id="{E6283D46-A140-481E-988B-FB45DEF34B9A}"/>
              </a:ext>
            </a:extLst>
          </p:cNvPr>
          <p:cNvPicPr>
            <a:picLocks noChangeAspect="1"/>
          </p:cNvPicPr>
          <p:nvPr/>
        </p:nvPicPr>
        <p:blipFill>
          <a:blip r:embed="rId4"/>
          <a:stretch>
            <a:fillRect/>
          </a:stretch>
        </p:blipFill>
        <p:spPr>
          <a:xfrm>
            <a:off x="2901461" y="3709115"/>
            <a:ext cx="6128239" cy="2416905"/>
          </a:xfrm>
          <a:prstGeom prst="rect">
            <a:avLst/>
          </a:prstGeom>
        </p:spPr>
      </p:pic>
    </p:spTree>
    <p:extLst>
      <p:ext uri="{BB962C8B-B14F-4D97-AF65-F5344CB8AC3E}">
        <p14:creationId xmlns:p14="http://schemas.microsoft.com/office/powerpoint/2010/main" val="1355585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Flow over a Backward Step</a:t>
            </a:r>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12</a:t>
            </a:fld>
            <a:endParaRPr lang="en-US"/>
          </a:p>
        </p:txBody>
      </p:sp>
      <p:pic>
        <p:nvPicPr>
          <p:cNvPr id="5" name="Picture 4">
            <a:extLst>
              <a:ext uri="{FF2B5EF4-FFF2-40B4-BE49-F238E27FC236}">
                <a16:creationId xmlns:a16="http://schemas.microsoft.com/office/drawing/2014/main" id="{DD149899-24D6-4EB9-B924-0FB69C44F76F}"/>
              </a:ext>
            </a:extLst>
          </p:cNvPr>
          <p:cNvPicPr>
            <a:picLocks noChangeAspect="1"/>
          </p:cNvPicPr>
          <p:nvPr/>
        </p:nvPicPr>
        <p:blipFill>
          <a:blip r:embed="rId3"/>
          <a:stretch>
            <a:fillRect/>
          </a:stretch>
        </p:blipFill>
        <p:spPr>
          <a:xfrm>
            <a:off x="210137" y="1660930"/>
            <a:ext cx="5707086" cy="3536139"/>
          </a:xfrm>
          <a:prstGeom prst="rect">
            <a:avLst/>
          </a:prstGeom>
        </p:spPr>
      </p:pic>
      <p:pic>
        <p:nvPicPr>
          <p:cNvPr id="8" name="Picture 7">
            <a:extLst>
              <a:ext uri="{FF2B5EF4-FFF2-40B4-BE49-F238E27FC236}">
                <a16:creationId xmlns:a16="http://schemas.microsoft.com/office/drawing/2014/main" id="{79CC91AB-4735-4930-83CA-2A8B2D3E803A}"/>
              </a:ext>
            </a:extLst>
          </p:cNvPr>
          <p:cNvPicPr>
            <a:picLocks noChangeAspect="1"/>
          </p:cNvPicPr>
          <p:nvPr/>
        </p:nvPicPr>
        <p:blipFill>
          <a:blip r:embed="rId4"/>
          <a:stretch>
            <a:fillRect/>
          </a:stretch>
        </p:blipFill>
        <p:spPr>
          <a:xfrm>
            <a:off x="6096000" y="1660930"/>
            <a:ext cx="5707085" cy="3536139"/>
          </a:xfrm>
          <a:prstGeom prst="rect">
            <a:avLst/>
          </a:prstGeom>
        </p:spPr>
      </p:pic>
      <p:sp>
        <p:nvSpPr>
          <p:cNvPr id="10" name="TextBox 9">
            <a:extLst>
              <a:ext uri="{FF2B5EF4-FFF2-40B4-BE49-F238E27FC236}">
                <a16:creationId xmlns:a16="http://schemas.microsoft.com/office/drawing/2014/main" id="{8FB6F609-2DF2-4AD8-9EB3-5E6521AE7782}"/>
              </a:ext>
            </a:extLst>
          </p:cNvPr>
          <p:cNvSpPr txBox="1"/>
          <p:nvPr/>
        </p:nvSpPr>
        <p:spPr>
          <a:xfrm>
            <a:off x="2118946" y="5336554"/>
            <a:ext cx="1173719" cy="369332"/>
          </a:xfrm>
          <a:prstGeom prst="rect">
            <a:avLst/>
          </a:prstGeom>
          <a:noFill/>
        </p:spPr>
        <p:txBody>
          <a:bodyPr wrap="none" rtlCol="0">
            <a:spAutoFit/>
          </a:bodyPr>
          <a:lstStyle/>
          <a:p>
            <a:r>
              <a:rPr lang="en-IN" dirty="0">
                <a:latin typeface="+mj-lt"/>
              </a:rPr>
              <a:t>Sigma = 10</a:t>
            </a:r>
          </a:p>
        </p:txBody>
      </p:sp>
      <p:sp>
        <p:nvSpPr>
          <p:cNvPr id="11" name="TextBox 10">
            <a:extLst>
              <a:ext uri="{FF2B5EF4-FFF2-40B4-BE49-F238E27FC236}">
                <a16:creationId xmlns:a16="http://schemas.microsoft.com/office/drawing/2014/main" id="{E9948C78-DCF5-4EE5-83FE-B49D031302FD}"/>
              </a:ext>
            </a:extLst>
          </p:cNvPr>
          <p:cNvSpPr txBox="1"/>
          <p:nvPr/>
        </p:nvSpPr>
        <p:spPr>
          <a:xfrm>
            <a:off x="8645769" y="5336554"/>
            <a:ext cx="1093569" cy="369332"/>
          </a:xfrm>
          <a:prstGeom prst="rect">
            <a:avLst/>
          </a:prstGeom>
          <a:noFill/>
        </p:spPr>
        <p:txBody>
          <a:bodyPr wrap="none" rtlCol="0">
            <a:spAutoFit/>
          </a:bodyPr>
          <a:lstStyle/>
          <a:p>
            <a:r>
              <a:rPr lang="en-IN" dirty="0">
                <a:latin typeface="+mj-lt"/>
              </a:rPr>
              <a:t>Sigma = 0</a:t>
            </a:r>
          </a:p>
        </p:txBody>
      </p:sp>
    </p:spTree>
    <p:extLst>
      <p:ext uri="{BB962C8B-B14F-4D97-AF65-F5344CB8AC3E}">
        <p14:creationId xmlns:p14="http://schemas.microsoft.com/office/powerpoint/2010/main" val="232606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93262" y="758952"/>
            <a:ext cx="10678602" cy="880487"/>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6B926480-D88B-4F70-BC4C-316F50C91A27}"/>
              </a:ext>
            </a:extLst>
          </p:cNvPr>
          <p:cNvSpPr>
            <a:spLocks noGrp="1"/>
          </p:cNvSpPr>
          <p:nvPr>
            <p:ph idx="1"/>
          </p:nvPr>
        </p:nvSpPr>
        <p:spPr>
          <a:xfrm>
            <a:off x="687776" y="1568137"/>
            <a:ext cx="10677830" cy="4726013"/>
          </a:xfrm>
        </p:spPr>
        <p:txBody>
          <a:bodyPr vert="horz" lIns="91440" tIns="45720" rIns="91440" bIns="45720" rtlCol="0" anchor="t">
            <a:normAutofit/>
          </a:bodyPr>
          <a:lstStyle/>
          <a:p>
            <a:pPr marL="0" indent="0">
              <a:buNone/>
            </a:pPr>
            <a:r>
              <a:rPr lang="en-US" sz="1400" dirty="0">
                <a:latin typeface="Sitka Banner"/>
              </a:rPr>
              <a:t>[1] </a:t>
            </a:r>
            <a:r>
              <a:rPr lang="en-IN" sz="1400" dirty="0" err="1"/>
              <a:t>Hiromichi</a:t>
            </a:r>
            <a:r>
              <a:rPr lang="en-IN" sz="1400" dirty="0"/>
              <a:t> Kobayashi </a:t>
            </a:r>
            <a:r>
              <a:rPr lang="en-US" sz="1400" dirty="0"/>
              <a:t> </a:t>
            </a:r>
            <a:r>
              <a:rPr lang="en-US" sz="1400" i="1" dirty="0"/>
              <a:t>“Large eddy simulation of magnetohydrodynamic turbulent duct flows”</a:t>
            </a:r>
            <a:r>
              <a:rPr lang="en-US" sz="1400" dirty="0"/>
              <a:t>, Fluids 20, 015102 (2008); Submitted: 02 August 2007 . Accepted: 24 November 2007 . Published Online: 25 January 2008</a:t>
            </a:r>
          </a:p>
          <a:p>
            <a:pPr marL="0" indent="0">
              <a:buNone/>
            </a:pPr>
            <a:r>
              <a:rPr lang="en-US" sz="1400" dirty="0">
                <a:latin typeface="Sitka Banner"/>
              </a:rPr>
              <a:t>[2] </a:t>
            </a:r>
            <a:r>
              <a:rPr lang="de-DE" sz="1400" dirty="0"/>
              <a:t>T. Albrecht, J. Stiller, H. Metzkes, T. Weier, and G. Gerbeth </a:t>
            </a:r>
            <a:r>
              <a:rPr lang="en-US" sz="1400" i="1" dirty="0"/>
              <a:t>”Electromagnetic flow control in poor conductor”</a:t>
            </a:r>
            <a:r>
              <a:rPr lang="en-US" sz="1400" dirty="0"/>
              <a:t>, </a:t>
            </a:r>
            <a:r>
              <a:rPr lang="en-IN" sz="1400" dirty="0"/>
              <a:t>Eur. Phys. J. Special Topics 220, 275–285 (2013) © EDP Sciences, Springer-Verlag 20</a:t>
            </a:r>
            <a:endParaRPr lang="en-US" sz="1400" dirty="0">
              <a:latin typeface="Sitka Banner"/>
            </a:endParaRPr>
          </a:p>
        </p:txBody>
      </p:sp>
      <p:sp>
        <p:nvSpPr>
          <p:cNvPr id="4" name="Slide Number Placeholder 3">
            <a:extLst>
              <a:ext uri="{FF2B5EF4-FFF2-40B4-BE49-F238E27FC236}">
                <a16:creationId xmlns:a16="http://schemas.microsoft.com/office/drawing/2014/main" id="{B7C8E213-F39A-454F-9456-D1D042727E29}"/>
              </a:ext>
            </a:extLst>
          </p:cNvPr>
          <p:cNvSpPr>
            <a:spLocks noGrp="1"/>
          </p:cNvSpPr>
          <p:nvPr>
            <p:ph type="sldNum" sz="quarter" idx="12"/>
          </p:nvPr>
        </p:nvSpPr>
        <p:spPr/>
        <p:txBody>
          <a:bodyPr/>
          <a:lstStyle/>
          <a:p>
            <a:r>
              <a:rPr lang="en-US" dirty="0"/>
              <a:t>10</a:t>
            </a:r>
          </a:p>
        </p:txBody>
      </p:sp>
    </p:spTree>
    <p:extLst>
      <p:ext uri="{BB962C8B-B14F-4D97-AF65-F5344CB8AC3E}">
        <p14:creationId xmlns:p14="http://schemas.microsoft.com/office/powerpoint/2010/main" val="170216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Quick Recap</a:t>
            </a:r>
          </a:p>
        </p:txBody>
      </p:sp>
      <p:sp>
        <p:nvSpPr>
          <p:cNvPr id="3" name="Content Placeholder 2">
            <a:extLst>
              <a:ext uri="{FF2B5EF4-FFF2-40B4-BE49-F238E27FC236}">
                <a16:creationId xmlns:a16="http://schemas.microsoft.com/office/drawing/2014/main" id="{6B926480-D88B-4F70-BC4C-316F50C91A27}"/>
              </a:ext>
            </a:extLst>
          </p:cNvPr>
          <p:cNvSpPr>
            <a:spLocks noGrp="1"/>
          </p:cNvSpPr>
          <p:nvPr>
            <p:ph idx="1"/>
          </p:nvPr>
        </p:nvSpPr>
        <p:spPr>
          <a:xfrm>
            <a:off x="687776" y="1568137"/>
            <a:ext cx="10677830" cy="4726013"/>
          </a:xfrm>
        </p:spPr>
        <p:txBody>
          <a:bodyPr vert="horz" lIns="91440" tIns="45720" rIns="91440" bIns="45720" rtlCol="0" anchor="t">
            <a:normAutofit/>
          </a:bodyPr>
          <a:lstStyle/>
          <a:p>
            <a:pPr marL="0" indent="0">
              <a:buNone/>
            </a:pPr>
            <a:endParaRPr lang="en-US" sz="2400" dirty="0">
              <a:latin typeface="Sitka Banner"/>
            </a:endParaRPr>
          </a:p>
          <a:p>
            <a:endParaRPr lang="en-US" dirty="0"/>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2</a:t>
            </a:fld>
            <a:endParaRPr lang="en-US"/>
          </a:p>
        </p:txBody>
      </p:sp>
      <p:pic>
        <p:nvPicPr>
          <p:cNvPr id="5" name="Picture 5">
            <a:extLst>
              <a:ext uri="{FF2B5EF4-FFF2-40B4-BE49-F238E27FC236}">
                <a16:creationId xmlns:a16="http://schemas.microsoft.com/office/drawing/2014/main" id="{DAD3128E-A2AD-4716-BB3C-18283A807B5C}"/>
              </a:ext>
            </a:extLst>
          </p:cNvPr>
          <p:cNvPicPr>
            <a:picLocks noChangeAspect="1"/>
          </p:cNvPicPr>
          <p:nvPr/>
        </p:nvPicPr>
        <p:blipFill>
          <a:blip r:embed="rId3"/>
          <a:stretch>
            <a:fillRect/>
          </a:stretch>
        </p:blipFill>
        <p:spPr>
          <a:xfrm>
            <a:off x="1305698" y="1813097"/>
            <a:ext cx="2804983" cy="1577890"/>
          </a:xfrm>
          <a:prstGeom prst="rect">
            <a:avLst/>
          </a:prstGeom>
        </p:spPr>
      </p:pic>
      <p:pic>
        <p:nvPicPr>
          <p:cNvPr id="7" name="Picture 7" descr="Diagram&#10;&#10;Description automatically generated">
            <a:extLst>
              <a:ext uri="{FF2B5EF4-FFF2-40B4-BE49-F238E27FC236}">
                <a16:creationId xmlns:a16="http://schemas.microsoft.com/office/drawing/2014/main" id="{B9D8EA93-4A73-495B-A77D-55F2D93357EC}"/>
              </a:ext>
            </a:extLst>
          </p:cNvPr>
          <p:cNvPicPr>
            <a:picLocks noChangeAspect="1"/>
          </p:cNvPicPr>
          <p:nvPr/>
        </p:nvPicPr>
        <p:blipFill>
          <a:blip r:embed="rId4"/>
          <a:stretch>
            <a:fillRect/>
          </a:stretch>
        </p:blipFill>
        <p:spPr>
          <a:xfrm>
            <a:off x="4847968" y="1808673"/>
            <a:ext cx="2804983" cy="1586736"/>
          </a:xfrm>
          <a:prstGeom prst="rect">
            <a:avLst/>
          </a:prstGeom>
        </p:spPr>
      </p:pic>
      <p:pic>
        <p:nvPicPr>
          <p:cNvPr id="9" name="Picture 9" descr="Diagram&#10;&#10;Description automatically generated">
            <a:extLst>
              <a:ext uri="{FF2B5EF4-FFF2-40B4-BE49-F238E27FC236}">
                <a16:creationId xmlns:a16="http://schemas.microsoft.com/office/drawing/2014/main" id="{A3B1EA4B-22C1-4759-AA92-F3ACACFE2C57}"/>
              </a:ext>
            </a:extLst>
          </p:cNvPr>
          <p:cNvPicPr>
            <a:picLocks noChangeAspect="1"/>
          </p:cNvPicPr>
          <p:nvPr/>
        </p:nvPicPr>
        <p:blipFill>
          <a:blip r:embed="rId5"/>
          <a:stretch>
            <a:fillRect/>
          </a:stretch>
        </p:blipFill>
        <p:spPr>
          <a:xfrm>
            <a:off x="8328454" y="1816526"/>
            <a:ext cx="2804983" cy="1571032"/>
          </a:xfrm>
          <a:prstGeom prst="rect">
            <a:avLst/>
          </a:prstGeom>
        </p:spPr>
      </p:pic>
      <p:pic>
        <p:nvPicPr>
          <p:cNvPr id="11" name="Picture 11" descr="Diagram&#10;&#10;Description automatically generated">
            <a:extLst>
              <a:ext uri="{FF2B5EF4-FFF2-40B4-BE49-F238E27FC236}">
                <a16:creationId xmlns:a16="http://schemas.microsoft.com/office/drawing/2014/main" id="{D89A1B9A-E3FA-41E7-86B4-AABEDE68B583}"/>
              </a:ext>
            </a:extLst>
          </p:cNvPr>
          <p:cNvPicPr>
            <a:picLocks noChangeAspect="1"/>
          </p:cNvPicPr>
          <p:nvPr/>
        </p:nvPicPr>
        <p:blipFill>
          <a:blip r:embed="rId6"/>
          <a:stretch>
            <a:fillRect/>
          </a:stretch>
        </p:blipFill>
        <p:spPr>
          <a:xfrm>
            <a:off x="2853144" y="3857996"/>
            <a:ext cx="2804983" cy="1981416"/>
          </a:xfrm>
          <a:prstGeom prst="rect">
            <a:avLst/>
          </a:prstGeom>
        </p:spPr>
      </p:pic>
      <p:pic>
        <p:nvPicPr>
          <p:cNvPr id="14" name="Picture 14" descr="A picture containing text&#10;&#10;Description automatically generated">
            <a:extLst>
              <a:ext uri="{FF2B5EF4-FFF2-40B4-BE49-F238E27FC236}">
                <a16:creationId xmlns:a16="http://schemas.microsoft.com/office/drawing/2014/main" id="{E227CB94-F115-48A7-93EF-8DB953858E80}"/>
              </a:ext>
            </a:extLst>
          </p:cNvPr>
          <p:cNvPicPr>
            <a:picLocks noChangeAspect="1"/>
          </p:cNvPicPr>
          <p:nvPr/>
        </p:nvPicPr>
        <p:blipFill>
          <a:blip r:embed="rId7"/>
          <a:stretch>
            <a:fillRect/>
          </a:stretch>
        </p:blipFill>
        <p:spPr>
          <a:xfrm>
            <a:off x="6764849" y="3931088"/>
            <a:ext cx="2804983" cy="1835233"/>
          </a:xfrm>
          <a:prstGeom prst="rect">
            <a:avLst/>
          </a:prstGeom>
        </p:spPr>
      </p:pic>
    </p:spTree>
    <p:extLst>
      <p:ext uri="{BB962C8B-B14F-4D97-AF65-F5344CB8AC3E}">
        <p14:creationId xmlns:p14="http://schemas.microsoft.com/office/powerpoint/2010/main" val="2458213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Quick Recap</a:t>
            </a:r>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3</a:t>
            </a:fld>
            <a:endParaRPr lang="en-US"/>
          </a:p>
        </p:txBody>
      </p:sp>
      <p:sp>
        <p:nvSpPr>
          <p:cNvPr id="6" name="TextBox 5">
            <a:extLst>
              <a:ext uri="{FF2B5EF4-FFF2-40B4-BE49-F238E27FC236}">
                <a16:creationId xmlns:a16="http://schemas.microsoft.com/office/drawing/2014/main" id="{88025963-BDFE-4019-9B46-FAAE6BDF2B36}"/>
              </a:ext>
            </a:extLst>
          </p:cNvPr>
          <p:cNvSpPr txBox="1"/>
          <p:nvPr/>
        </p:nvSpPr>
        <p:spPr>
          <a:xfrm>
            <a:off x="687776" y="1767254"/>
            <a:ext cx="11163634" cy="1569660"/>
          </a:xfrm>
          <a:prstGeom prst="rect">
            <a:avLst/>
          </a:prstGeom>
          <a:noFill/>
        </p:spPr>
        <p:txBody>
          <a:bodyPr wrap="none" rtlCol="0">
            <a:spAutoFit/>
          </a:bodyPr>
          <a:lstStyle/>
          <a:p>
            <a:r>
              <a:rPr lang="en-US" sz="2400" b="0" i="0" dirty="0">
                <a:effectLst/>
                <a:latin typeface="+mj-lt"/>
              </a:rPr>
              <a:t>There are three aspects of flow control</a:t>
            </a:r>
          </a:p>
          <a:p>
            <a:pPr marL="342900" indent="-342900">
              <a:buAutoNum type="arabicPeriod"/>
            </a:pPr>
            <a:r>
              <a:rPr lang="en-US" sz="2400" dirty="0">
                <a:latin typeface="+mj-lt"/>
              </a:rPr>
              <a:t>Reduce the turbulent drag by suppressing turbulence or by </a:t>
            </a:r>
            <a:r>
              <a:rPr lang="en-US" sz="2400" dirty="0" err="1">
                <a:latin typeface="+mj-lt"/>
              </a:rPr>
              <a:t>laminarizing</a:t>
            </a:r>
            <a:r>
              <a:rPr lang="en-US" sz="2400" dirty="0">
                <a:latin typeface="+mj-lt"/>
              </a:rPr>
              <a:t> the turbulent flow</a:t>
            </a:r>
          </a:p>
          <a:p>
            <a:pPr marL="342900" indent="-342900">
              <a:buAutoNum type="arabicPeriod"/>
            </a:pPr>
            <a:r>
              <a:rPr lang="en-US" sz="2400" dirty="0">
                <a:latin typeface="+mj-lt"/>
              </a:rPr>
              <a:t>Delay transition by active wave cancellation</a:t>
            </a:r>
          </a:p>
          <a:p>
            <a:pPr marL="342900" indent="-342900">
              <a:buAutoNum type="arabicPeriod"/>
            </a:pPr>
            <a:r>
              <a:rPr lang="en-US" sz="2400" dirty="0">
                <a:latin typeface="+mj-lt"/>
              </a:rPr>
              <a:t>To control separated flows and shear layers</a:t>
            </a:r>
            <a:endParaRPr lang="en-IN" sz="2400" dirty="0">
              <a:latin typeface="+mj-lt"/>
            </a:endParaRPr>
          </a:p>
        </p:txBody>
      </p:sp>
    </p:spTree>
    <p:extLst>
      <p:ext uri="{BB962C8B-B14F-4D97-AF65-F5344CB8AC3E}">
        <p14:creationId xmlns:p14="http://schemas.microsoft.com/office/powerpoint/2010/main" val="1480317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Literature Review of Previous Work</a:t>
            </a:r>
          </a:p>
        </p:txBody>
      </p:sp>
      <p:sp>
        <p:nvSpPr>
          <p:cNvPr id="3" name="Content Placeholder 2">
            <a:extLst>
              <a:ext uri="{FF2B5EF4-FFF2-40B4-BE49-F238E27FC236}">
                <a16:creationId xmlns:a16="http://schemas.microsoft.com/office/drawing/2014/main" id="{6B926480-D88B-4F70-BC4C-316F50C91A27}"/>
              </a:ext>
            </a:extLst>
          </p:cNvPr>
          <p:cNvSpPr>
            <a:spLocks noGrp="1"/>
          </p:cNvSpPr>
          <p:nvPr>
            <p:ph idx="1"/>
          </p:nvPr>
        </p:nvSpPr>
        <p:spPr>
          <a:xfrm>
            <a:off x="687776" y="1568137"/>
            <a:ext cx="10677830" cy="4726013"/>
          </a:xfrm>
        </p:spPr>
        <p:txBody>
          <a:bodyPr vert="horz" lIns="91440" tIns="45720" rIns="91440" bIns="45720" rtlCol="0" anchor="t">
            <a:normAutofit/>
          </a:bodyPr>
          <a:lstStyle/>
          <a:p>
            <a:pPr marL="0" indent="0">
              <a:buNone/>
            </a:pPr>
            <a:endParaRPr lang="en-US" sz="2400" dirty="0">
              <a:latin typeface="Sitka Banner"/>
            </a:endParaRPr>
          </a:p>
          <a:p>
            <a:endParaRPr lang="en-US" dirty="0"/>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4</a:t>
            </a:fld>
            <a:endParaRPr lang="en-US"/>
          </a:p>
        </p:txBody>
      </p:sp>
      <p:pic>
        <p:nvPicPr>
          <p:cNvPr id="5" name="Picture 15" descr="Logo&#10;&#10;Description automatically generated">
            <a:extLst>
              <a:ext uri="{FF2B5EF4-FFF2-40B4-BE49-F238E27FC236}">
                <a16:creationId xmlns:a16="http://schemas.microsoft.com/office/drawing/2014/main" id="{225C6F66-BF2C-43A4-A839-76803D8CEFD5}"/>
              </a:ext>
            </a:extLst>
          </p:cNvPr>
          <p:cNvPicPr>
            <a:picLocks noChangeAspect="1"/>
          </p:cNvPicPr>
          <p:nvPr/>
        </p:nvPicPr>
        <p:blipFill>
          <a:blip r:embed="rId3"/>
          <a:stretch>
            <a:fillRect/>
          </a:stretch>
        </p:blipFill>
        <p:spPr>
          <a:xfrm>
            <a:off x="749172" y="1323859"/>
            <a:ext cx="3166209" cy="2328270"/>
          </a:xfrm>
          <a:prstGeom prst="rect">
            <a:avLst/>
          </a:prstGeom>
        </p:spPr>
      </p:pic>
      <p:pic>
        <p:nvPicPr>
          <p:cNvPr id="7" name="Picture 6">
            <a:extLst>
              <a:ext uri="{FF2B5EF4-FFF2-40B4-BE49-F238E27FC236}">
                <a16:creationId xmlns:a16="http://schemas.microsoft.com/office/drawing/2014/main" id="{07D50EA4-4F03-45EA-A35A-C3246F1C3B4F}"/>
              </a:ext>
            </a:extLst>
          </p:cNvPr>
          <p:cNvPicPr>
            <a:picLocks noChangeAspect="1"/>
          </p:cNvPicPr>
          <p:nvPr/>
        </p:nvPicPr>
        <p:blipFill>
          <a:blip r:embed="rId4"/>
          <a:stretch>
            <a:fillRect/>
          </a:stretch>
        </p:blipFill>
        <p:spPr>
          <a:xfrm>
            <a:off x="772206" y="4068153"/>
            <a:ext cx="3166209" cy="232827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7F5231D-B3B8-4942-B88D-C8DD0ADDE4FE}"/>
                  </a:ext>
                </a:extLst>
              </p:cNvPr>
              <p:cNvSpPr txBox="1"/>
              <p:nvPr/>
            </p:nvSpPr>
            <p:spPr>
              <a:xfrm>
                <a:off x="7998298" y="1489554"/>
                <a:ext cx="3788318" cy="2037481"/>
              </a:xfrm>
              <a:prstGeom prst="rect">
                <a:avLst/>
              </a:prstGeom>
              <a:noFill/>
            </p:spPr>
            <p:txBody>
              <a:bodyPr wrap="square" rtlCol="0">
                <a:spAutoFit/>
              </a:bodyPr>
              <a:lstStyle/>
              <a:p>
                <a:r>
                  <a:rPr lang="en-IN" dirty="0">
                    <a:latin typeface="Georgia" panose="02040502050405020303" pitchFamily="18" charset="0"/>
                  </a:rPr>
                  <a:t>Hartmann BL </a:t>
                </a:r>
                <a14:m>
                  <m:oMath xmlns:m="http://schemas.openxmlformats.org/officeDocument/2006/math">
                    <m:r>
                      <a:rPr lang="en-IN"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IN" b="0" i="1" smtClean="0">
                            <a:latin typeface="Cambria Math" panose="02040503050406030204" pitchFamily="18" charset="0"/>
                            <a:cs typeface="Calibri" panose="020F0502020204030204" pitchFamily="34" charset="0"/>
                          </a:rPr>
                        </m:ctrlPr>
                      </m:sSupPr>
                      <m:e>
                        <m:r>
                          <a:rPr lang="en-IN" b="0" i="1" smtClean="0">
                            <a:latin typeface="Cambria Math" panose="02040503050406030204" pitchFamily="18" charset="0"/>
                            <a:cs typeface="Calibri" panose="020F0502020204030204" pitchFamily="34" charset="0"/>
                          </a:rPr>
                          <m:t>𝐻𝑎</m:t>
                        </m:r>
                      </m:e>
                      <m:sup>
                        <m:r>
                          <a:rPr lang="en-IN" b="0" i="1" smtClean="0">
                            <a:latin typeface="Cambria Math" panose="02040503050406030204" pitchFamily="18" charset="0"/>
                            <a:cs typeface="Calibri" panose="020F0502020204030204" pitchFamily="34" charset="0"/>
                          </a:rPr>
                          <m:t>−1</m:t>
                        </m:r>
                      </m:sup>
                    </m:sSup>
                  </m:oMath>
                </a14:m>
                <a:endParaRPr lang="en-IN" dirty="0">
                  <a:latin typeface="Georgia" panose="02040502050405020303" pitchFamily="18" charset="0"/>
                  <a:cs typeface="Calibri" panose="020F0502020204030204" pitchFamily="34" charset="0"/>
                </a:endParaRPr>
              </a:p>
              <a:p>
                <a:r>
                  <a:rPr lang="en-IN" dirty="0">
                    <a:latin typeface="Georgia" panose="02040502050405020303" pitchFamily="18" charset="0"/>
                    <a:cs typeface="Calibri" panose="020F0502020204030204" pitchFamily="34" charset="0"/>
                  </a:rPr>
                  <a:t>Sidewall BL </a:t>
                </a:r>
                <a14:m>
                  <m:oMath xmlns:m="http://schemas.openxmlformats.org/officeDocument/2006/math">
                    <m:r>
                      <a:rPr lang="en-IN" i="1">
                        <a:latin typeface="Cambria Math" panose="02040503050406030204" pitchFamily="18" charset="0"/>
                        <a:ea typeface="Cambria Math" panose="02040503050406030204" pitchFamily="18" charset="0"/>
                        <a:cs typeface="Calibri" panose="020F0502020204030204" pitchFamily="34" charset="0"/>
                      </a:rPr>
                      <m:t>∝ </m:t>
                    </m:r>
                    <m:sSup>
                      <m:sSupPr>
                        <m:ctrlPr>
                          <a:rPr lang="en-IN" b="0" i="1" smtClean="0">
                            <a:latin typeface="Cambria Math" panose="02040503050406030204" pitchFamily="18" charset="0"/>
                            <a:cs typeface="Calibri" panose="020F0502020204030204" pitchFamily="34" charset="0"/>
                          </a:rPr>
                        </m:ctrlPr>
                      </m:sSupPr>
                      <m:e>
                        <m:r>
                          <a:rPr lang="en-IN" b="0" i="1" smtClean="0">
                            <a:latin typeface="Cambria Math" panose="02040503050406030204" pitchFamily="18" charset="0"/>
                            <a:cs typeface="Calibri" panose="020F0502020204030204" pitchFamily="34" charset="0"/>
                          </a:rPr>
                          <m:t>𝐻𝑎</m:t>
                        </m:r>
                      </m:e>
                      <m:sup>
                        <m:r>
                          <a:rPr lang="en-IN" b="0" i="1" smtClean="0">
                            <a:latin typeface="Cambria Math" panose="02040503050406030204" pitchFamily="18" charset="0"/>
                            <a:cs typeface="Calibri" panose="020F0502020204030204" pitchFamily="34" charset="0"/>
                          </a:rPr>
                          <m:t>−0.5</m:t>
                        </m:r>
                      </m:sup>
                    </m:sSup>
                  </m:oMath>
                </a14:m>
                <a:endParaRPr lang="en-IN" b="0" dirty="0">
                  <a:latin typeface="Georgia" panose="02040502050405020303" pitchFamily="18" charset="0"/>
                  <a:cs typeface="Calibri" panose="020F0502020204030204" pitchFamily="34" charset="0"/>
                </a:endParaRPr>
              </a:p>
              <a:p>
                <a:r>
                  <a:rPr lang="en-IN" dirty="0">
                    <a:latin typeface="Georgia" panose="02040502050405020303" pitchFamily="18" charset="0"/>
                    <a:cs typeface="Calibri" panose="020F0502020204030204" pitchFamily="34" charset="0"/>
                  </a:rPr>
                  <a:t>For </a:t>
                </a:r>
                <a14:m>
                  <m:oMath xmlns:m="http://schemas.openxmlformats.org/officeDocument/2006/math">
                    <m:r>
                      <a:rPr lang="en-IN" b="0" i="1" smtClean="0">
                        <a:latin typeface="Cambria Math" panose="02040503050406030204" pitchFamily="18" charset="0"/>
                        <a:cs typeface="Calibri" panose="020F0502020204030204" pitchFamily="34" charset="0"/>
                      </a:rPr>
                      <m:t>𝐻𝑎</m:t>
                    </m:r>
                    <m:r>
                      <a:rPr lang="en-IN" b="0" i="1" smtClean="0">
                        <a:latin typeface="Cambria Math" panose="02040503050406030204" pitchFamily="18" charset="0"/>
                        <a:cs typeface="Calibri" panose="020F0502020204030204" pitchFamily="34" charset="0"/>
                      </a:rPr>
                      <m:t> </m:t>
                    </m:r>
                  </m:oMath>
                </a14:m>
                <a:r>
                  <a:rPr lang="en-IN" dirty="0">
                    <a:latin typeface="Georgia" panose="02040502050405020303" pitchFamily="18" charset="0"/>
                    <a:cs typeface="Calibri" panose="020F0502020204030204" pitchFamily="34" charset="0"/>
                  </a:rPr>
                  <a:t>&gt;1, </a:t>
                </a:r>
              </a:p>
              <a:p>
                <a14:m>
                  <m:oMath xmlns:m="http://schemas.openxmlformats.org/officeDocument/2006/math">
                    <m:sSup>
                      <m:sSupPr>
                        <m:ctrlPr>
                          <a:rPr lang="en-IN" b="0" i="1" smtClean="0">
                            <a:latin typeface="Cambria Math" panose="02040503050406030204" pitchFamily="18" charset="0"/>
                            <a:cs typeface="Calibri" panose="020F0502020204030204" pitchFamily="34" charset="0"/>
                          </a:rPr>
                        </m:ctrlPr>
                      </m:sSupPr>
                      <m:e>
                        <m:r>
                          <a:rPr lang="en-IN" b="0" i="1" smtClean="0">
                            <a:latin typeface="Cambria Math" panose="02040503050406030204" pitchFamily="18" charset="0"/>
                            <a:cs typeface="Calibri" panose="020F0502020204030204" pitchFamily="34" charset="0"/>
                          </a:rPr>
                          <m:t>𝐻𝑎</m:t>
                        </m:r>
                      </m:e>
                      <m:sup>
                        <m:r>
                          <a:rPr lang="en-IN" b="0" i="1" smtClean="0">
                            <a:latin typeface="Cambria Math" panose="02040503050406030204" pitchFamily="18" charset="0"/>
                            <a:cs typeface="Calibri" panose="020F0502020204030204" pitchFamily="34" charset="0"/>
                          </a:rPr>
                          <m:t>−0.5</m:t>
                        </m:r>
                      </m:sup>
                    </m:sSup>
                  </m:oMath>
                </a14:m>
                <a:r>
                  <a:rPr lang="en-IN" b="0" dirty="0">
                    <a:latin typeface="Georgia" panose="02040502050405020303" pitchFamily="18" charset="0"/>
                    <a:cs typeface="Calibri" panose="020F0502020204030204" pitchFamily="34" charset="0"/>
                  </a:rPr>
                  <a:t> &gt; </a:t>
                </a:r>
                <a14:m>
                  <m:oMath xmlns:m="http://schemas.openxmlformats.org/officeDocument/2006/math">
                    <m:sSup>
                      <m:sSupPr>
                        <m:ctrlPr>
                          <a:rPr lang="en-IN" i="1">
                            <a:latin typeface="Cambria Math" panose="02040503050406030204" pitchFamily="18" charset="0"/>
                            <a:cs typeface="Calibri" panose="020F0502020204030204" pitchFamily="34" charset="0"/>
                          </a:rPr>
                        </m:ctrlPr>
                      </m:sSupPr>
                      <m:e>
                        <m:r>
                          <a:rPr lang="en-IN" i="1">
                            <a:latin typeface="Cambria Math" panose="02040503050406030204" pitchFamily="18" charset="0"/>
                            <a:cs typeface="Calibri" panose="020F0502020204030204" pitchFamily="34" charset="0"/>
                          </a:rPr>
                          <m:t>𝐻𝑎</m:t>
                        </m:r>
                      </m:e>
                      <m:sup>
                        <m:r>
                          <a:rPr lang="en-IN" i="1">
                            <a:latin typeface="Cambria Math" panose="02040503050406030204" pitchFamily="18" charset="0"/>
                            <a:cs typeface="Calibri" panose="020F0502020204030204" pitchFamily="34" charset="0"/>
                          </a:rPr>
                          <m:t>−</m:t>
                        </m:r>
                        <m:r>
                          <a:rPr lang="en-IN" b="0" i="1" smtClean="0">
                            <a:latin typeface="Cambria Math" panose="02040503050406030204" pitchFamily="18" charset="0"/>
                            <a:cs typeface="Calibri" panose="020F0502020204030204" pitchFamily="34" charset="0"/>
                          </a:rPr>
                          <m:t>1</m:t>
                        </m:r>
                      </m:sup>
                    </m:sSup>
                  </m:oMath>
                </a14:m>
                <a:br>
                  <a:rPr lang="en-IN" b="0" dirty="0">
                    <a:latin typeface="Georgia" panose="02040502050405020303" pitchFamily="18" charset="0"/>
                    <a:cs typeface="Calibri" panose="020F0502020204030204" pitchFamily="34" charset="0"/>
                  </a:rPr>
                </a:br>
                <a:endParaRPr lang="en-IN" b="0" dirty="0">
                  <a:latin typeface="Georgia" panose="02040502050405020303" pitchFamily="18" charset="0"/>
                  <a:cs typeface="Calibri" panose="020F0502020204030204" pitchFamily="34" charset="0"/>
                </a:endParaRPr>
              </a:p>
              <a:p>
                <a:r>
                  <a:rPr lang="en-IN" dirty="0">
                    <a:latin typeface="Georgia" panose="02040502050405020303" pitchFamily="18" charset="0"/>
                  </a:rPr>
                  <a:t>Hence Hartmann BL is thinner than Sidewall BL at Laminar Flow</a:t>
                </a:r>
              </a:p>
            </p:txBody>
          </p:sp>
        </mc:Choice>
        <mc:Fallback xmlns="">
          <p:sp>
            <p:nvSpPr>
              <p:cNvPr id="12" name="TextBox 11">
                <a:extLst>
                  <a:ext uri="{FF2B5EF4-FFF2-40B4-BE49-F238E27FC236}">
                    <a16:creationId xmlns:a16="http://schemas.microsoft.com/office/drawing/2014/main" id="{77F5231D-B3B8-4942-B88D-C8DD0ADDE4FE}"/>
                  </a:ext>
                </a:extLst>
              </p:cNvPr>
              <p:cNvSpPr txBox="1">
                <a:spLocks noRot="1" noChangeAspect="1" noMove="1" noResize="1" noEditPoints="1" noAdjustHandles="1" noChangeArrowheads="1" noChangeShapeType="1" noTextEdit="1"/>
              </p:cNvSpPr>
              <p:nvPr/>
            </p:nvSpPr>
            <p:spPr>
              <a:xfrm>
                <a:off x="7998298" y="1489554"/>
                <a:ext cx="3788318" cy="2037481"/>
              </a:xfrm>
              <a:prstGeom prst="rect">
                <a:avLst/>
              </a:prstGeom>
              <a:blipFill>
                <a:blip r:embed="rId5"/>
                <a:stretch>
                  <a:fillRect l="-1286" t="-1493" b="-3582"/>
                </a:stretch>
              </a:blipFill>
            </p:spPr>
            <p:txBody>
              <a:bodyPr/>
              <a:lstStyle/>
              <a:p>
                <a:r>
                  <a:rPr lang="en-IN">
                    <a:noFill/>
                  </a:rPr>
                  <a:t> </a:t>
                </a:r>
              </a:p>
            </p:txBody>
          </p:sp>
        </mc:Fallback>
      </mc:AlternateContent>
      <p:pic>
        <p:nvPicPr>
          <p:cNvPr id="14" name="Picture 13">
            <a:extLst>
              <a:ext uri="{FF2B5EF4-FFF2-40B4-BE49-F238E27FC236}">
                <a16:creationId xmlns:a16="http://schemas.microsoft.com/office/drawing/2014/main" id="{2DC9E90E-D59B-4F5E-B139-2586676B69EE}"/>
              </a:ext>
            </a:extLst>
          </p:cNvPr>
          <p:cNvPicPr>
            <a:picLocks noChangeAspect="1"/>
          </p:cNvPicPr>
          <p:nvPr/>
        </p:nvPicPr>
        <p:blipFill>
          <a:blip r:embed="rId6"/>
          <a:stretch>
            <a:fillRect/>
          </a:stretch>
        </p:blipFill>
        <p:spPr>
          <a:xfrm>
            <a:off x="4399251" y="1323859"/>
            <a:ext cx="3115177" cy="2328270"/>
          </a:xfrm>
          <a:prstGeom prst="rect">
            <a:avLst/>
          </a:prstGeom>
        </p:spPr>
      </p:pic>
      <p:pic>
        <p:nvPicPr>
          <p:cNvPr id="15" name="Picture 14">
            <a:extLst>
              <a:ext uri="{FF2B5EF4-FFF2-40B4-BE49-F238E27FC236}">
                <a16:creationId xmlns:a16="http://schemas.microsoft.com/office/drawing/2014/main" id="{970B5F04-55E0-44F0-8F4D-15C4E876BD90}"/>
              </a:ext>
            </a:extLst>
          </p:cNvPr>
          <p:cNvPicPr>
            <a:picLocks noChangeAspect="1"/>
          </p:cNvPicPr>
          <p:nvPr/>
        </p:nvPicPr>
        <p:blipFill>
          <a:blip r:embed="rId7"/>
          <a:stretch>
            <a:fillRect/>
          </a:stretch>
        </p:blipFill>
        <p:spPr>
          <a:xfrm>
            <a:off x="4399251" y="4057524"/>
            <a:ext cx="3259381" cy="2315209"/>
          </a:xfrm>
          <a:prstGeom prst="rect">
            <a:avLst/>
          </a:prstGeom>
        </p:spPr>
      </p:pic>
      <p:sp>
        <p:nvSpPr>
          <p:cNvPr id="16" name="TextBox 15">
            <a:extLst>
              <a:ext uri="{FF2B5EF4-FFF2-40B4-BE49-F238E27FC236}">
                <a16:creationId xmlns:a16="http://schemas.microsoft.com/office/drawing/2014/main" id="{B3951FAA-F2DA-4582-8AD1-45FABDFDF966}"/>
              </a:ext>
            </a:extLst>
          </p:cNvPr>
          <p:cNvSpPr txBox="1"/>
          <p:nvPr/>
        </p:nvSpPr>
        <p:spPr>
          <a:xfrm>
            <a:off x="8119468" y="4865076"/>
            <a:ext cx="2801816" cy="646331"/>
          </a:xfrm>
          <a:prstGeom prst="rect">
            <a:avLst/>
          </a:prstGeom>
          <a:noFill/>
        </p:spPr>
        <p:txBody>
          <a:bodyPr wrap="square" rtlCol="0">
            <a:spAutoFit/>
          </a:bodyPr>
          <a:lstStyle/>
          <a:p>
            <a:r>
              <a:rPr lang="en-IN" dirty="0" err="1">
                <a:latin typeface="Georgia" panose="02040502050405020303" pitchFamily="18" charset="0"/>
              </a:rPr>
              <a:t>LxL</a:t>
            </a:r>
            <a:r>
              <a:rPr lang="en-IN" dirty="0">
                <a:latin typeface="Georgia" panose="02040502050405020303" pitchFamily="18" charset="0"/>
              </a:rPr>
              <a:t> = 5x5 cm</a:t>
            </a:r>
          </a:p>
          <a:p>
            <a:r>
              <a:rPr lang="en-IN" dirty="0">
                <a:latin typeface="Georgia" panose="02040502050405020303" pitchFamily="18" charset="0"/>
              </a:rPr>
              <a:t>Total Length = 75 cm</a:t>
            </a:r>
          </a:p>
        </p:txBody>
      </p:sp>
      <p:sp>
        <p:nvSpPr>
          <p:cNvPr id="17" name="TextBox 16">
            <a:extLst>
              <a:ext uri="{FF2B5EF4-FFF2-40B4-BE49-F238E27FC236}">
                <a16:creationId xmlns:a16="http://schemas.microsoft.com/office/drawing/2014/main" id="{8BA1A299-8C9A-4671-A5DE-FE6CE4723FFF}"/>
              </a:ext>
            </a:extLst>
          </p:cNvPr>
          <p:cNvSpPr txBox="1"/>
          <p:nvPr/>
        </p:nvSpPr>
        <p:spPr>
          <a:xfrm>
            <a:off x="1160584" y="6407623"/>
            <a:ext cx="2517404" cy="261610"/>
          </a:xfrm>
          <a:prstGeom prst="rect">
            <a:avLst/>
          </a:prstGeom>
          <a:noFill/>
        </p:spPr>
        <p:txBody>
          <a:bodyPr wrap="square" rtlCol="0">
            <a:spAutoFit/>
          </a:bodyPr>
          <a:lstStyle/>
          <a:p>
            <a:r>
              <a:rPr lang="en-IN" sz="1100" i="1" dirty="0"/>
              <a:t>Reference[1]: </a:t>
            </a:r>
            <a:r>
              <a:rPr lang="en-IN" sz="1100" i="1" dirty="0" err="1"/>
              <a:t>Hiromichi</a:t>
            </a:r>
            <a:r>
              <a:rPr lang="en-IN" sz="1100" i="1" dirty="0"/>
              <a:t> Kobayashi</a:t>
            </a:r>
          </a:p>
        </p:txBody>
      </p:sp>
      <p:sp>
        <p:nvSpPr>
          <p:cNvPr id="18" name="TextBox 17">
            <a:extLst>
              <a:ext uri="{FF2B5EF4-FFF2-40B4-BE49-F238E27FC236}">
                <a16:creationId xmlns:a16="http://schemas.microsoft.com/office/drawing/2014/main" id="{052333E3-551A-4A86-B9A1-CF2D278A8461}"/>
              </a:ext>
            </a:extLst>
          </p:cNvPr>
          <p:cNvSpPr txBox="1"/>
          <p:nvPr/>
        </p:nvSpPr>
        <p:spPr>
          <a:xfrm>
            <a:off x="4932242" y="3688658"/>
            <a:ext cx="2273379" cy="415498"/>
          </a:xfrm>
          <a:prstGeom prst="rect">
            <a:avLst/>
          </a:prstGeom>
          <a:noFill/>
        </p:spPr>
        <p:txBody>
          <a:bodyPr wrap="none" rtlCol="0">
            <a:spAutoFit/>
          </a:bodyPr>
          <a:lstStyle/>
          <a:p>
            <a:r>
              <a:rPr lang="en-IN" sz="1050" i="1" dirty="0"/>
              <a:t>Reference[1]: </a:t>
            </a:r>
            <a:r>
              <a:rPr lang="en-IN" sz="1050" i="1" dirty="0" err="1"/>
              <a:t>Hiromichi</a:t>
            </a:r>
            <a:r>
              <a:rPr lang="en-IN" sz="1050" i="1" dirty="0"/>
              <a:t> Kobayashi</a:t>
            </a:r>
          </a:p>
          <a:p>
            <a:endParaRPr lang="en-IN" sz="1050" i="1" dirty="0"/>
          </a:p>
        </p:txBody>
      </p:sp>
      <p:sp>
        <p:nvSpPr>
          <p:cNvPr id="19" name="TextBox 18">
            <a:extLst>
              <a:ext uri="{FF2B5EF4-FFF2-40B4-BE49-F238E27FC236}">
                <a16:creationId xmlns:a16="http://schemas.microsoft.com/office/drawing/2014/main" id="{10A11FC5-66F1-4D4C-8EAE-650DCBDB686E}"/>
              </a:ext>
            </a:extLst>
          </p:cNvPr>
          <p:cNvSpPr txBox="1"/>
          <p:nvPr/>
        </p:nvSpPr>
        <p:spPr>
          <a:xfrm>
            <a:off x="1160584" y="3634797"/>
            <a:ext cx="2517404" cy="261610"/>
          </a:xfrm>
          <a:prstGeom prst="rect">
            <a:avLst/>
          </a:prstGeom>
          <a:noFill/>
        </p:spPr>
        <p:txBody>
          <a:bodyPr wrap="square" rtlCol="0">
            <a:spAutoFit/>
          </a:bodyPr>
          <a:lstStyle/>
          <a:p>
            <a:r>
              <a:rPr lang="en-IN" sz="1100" i="1" dirty="0"/>
              <a:t>Reference[2]: T Albrecht, T. </a:t>
            </a:r>
            <a:r>
              <a:rPr lang="en-IN" sz="1100" i="1" dirty="0" err="1"/>
              <a:t>Weier</a:t>
            </a:r>
            <a:endParaRPr lang="en-IN" sz="1100" i="1" dirty="0"/>
          </a:p>
        </p:txBody>
      </p:sp>
    </p:spTree>
    <p:extLst>
      <p:ext uri="{BB962C8B-B14F-4D97-AF65-F5344CB8AC3E}">
        <p14:creationId xmlns:p14="http://schemas.microsoft.com/office/powerpoint/2010/main" val="3595869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Grid Independence Test</a:t>
            </a:r>
          </a:p>
        </p:txBody>
      </p:sp>
      <p:sp>
        <p:nvSpPr>
          <p:cNvPr id="3" name="Content Placeholder 2">
            <a:extLst>
              <a:ext uri="{FF2B5EF4-FFF2-40B4-BE49-F238E27FC236}">
                <a16:creationId xmlns:a16="http://schemas.microsoft.com/office/drawing/2014/main" id="{6B926480-D88B-4F70-BC4C-316F50C91A27}"/>
              </a:ext>
            </a:extLst>
          </p:cNvPr>
          <p:cNvSpPr>
            <a:spLocks noGrp="1"/>
          </p:cNvSpPr>
          <p:nvPr>
            <p:ph idx="1"/>
          </p:nvPr>
        </p:nvSpPr>
        <p:spPr>
          <a:xfrm>
            <a:off x="687776" y="1568137"/>
            <a:ext cx="10677830" cy="4726013"/>
          </a:xfrm>
        </p:spPr>
        <p:txBody>
          <a:bodyPr vert="horz" lIns="91440" tIns="45720" rIns="91440" bIns="45720" rtlCol="0" anchor="t">
            <a:normAutofit/>
          </a:bodyPr>
          <a:lstStyle/>
          <a:p>
            <a:pPr marL="0" indent="0">
              <a:buNone/>
            </a:pPr>
            <a:endParaRPr lang="en-US" sz="2400" dirty="0">
              <a:latin typeface="Sitka Banner"/>
            </a:endParaRPr>
          </a:p>
          <a:p>
            <a:endParaRPr lang="en-US" dirty="0"/>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5</a:t>
            </a:fld>
            <a:endParaRPr lang="en-US"/>
          </a:p>
        </p:txBody>
      </p:sp>
      <p:graphicFrame>
        <p:nvGraphicFramePr>
          <p:cNvPr id="20" name="Chart 19">
            <a:extLst>
              <a:ext uri="{FF2B5EF4-FFF2-40B4-BE49-F238E27FC236}">
                <a16:creationId xmlns:a16="http://schemas.microsoft.com/office/drawing/2014/main" id="{A4E6CA23-8477-40F1-8393-C0FEDADCB9EF}"/>
              </a:ext>
            </a:extLst>
          </p:cNvPr>
          <p:cNvGraphicFramePr>
            <a:graphicFrameLocks/>
          </p:cNvGraphicFramePr>
          <p:nvPr>
            <p:extLst>
              <p:ext uri="{D42A27DB-BD31-4B8C-83A1-F6EECF244321}">
                <p14:modId xmlns:p14="http://schemas.microsoft.com/office/powerpoint/2010/main" val="2094801127"/>
              </p:ext>
            </p:extLst>
          </p:nvPr>
        </p:nvGraphicFramePr>
        <p:xfrm>
          <a:off x="1236674" y="1040919"/>
          <a:ext cx="4743450" cy="36528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4C396257-E628-4648-96D6-E66108C0DB8A}"/>
              </a:ext>
            </a:extLst>
          </p:cNvPr>
          <p:cNvGraphicFramePr>
            <a:graphicFrameLocks/>
          </p:cNvGraphicFramePr>
          <p:nvPr>
            <p:extLst>
              <p:ext uri="{D42A27DB-BD31-4B8C-83A1-F6EECF244321}">
                <p14:modId xmlns:p14="http://schemas.microsoft.com/office/powerpoint/2010/main" val="2528470940"/>
              </p:ext>
            </p:extLst>
          </p:nvPr>
        </p:nvGraphicFramePr>
        <p:xfrm>
          <a:off x="6379552" y="1111258"/>
          <a:ext cx="4743450" cy="3652838"/>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C19B938E-1509-4B07-AC60-D1F8BBFFD259}"/>
              </a:ext>
            </a:extLst>
          </p:cNvPr>
          <p:cNvPicPr>
            <a:picLocks noChangeAspect="1"/>
          </p:cNvPicPr>
          <p:nvPr/>
        </p:nvPicPr>
        <p:blipFill>
          <a:blip r:embed="rId5"/>
          <a:stretch>
            <a:fillRect/>
          </a:stretch>
        </p:blipFill>
        <p:spPr>
          <a:xfrm>
            <a:off x="2268554" y="4877180"/>
            <a:ext cx="7516274" cy="1171739"/>
          </a:xfrm>
          <a:prstGeom prst="rect">
            <a:avLst/>
          </a:prstGeom>
        </p:spPr>
      </p:pic>
    </p:spTree>
    <p:extLst>
      <p:ext uri="{BB962C8B-B14F-4D97-AF65-F5344CB8AC3E}">
        <p14:creationId xmlns:p14="http://schemas.microsoft.com/office/powerpoint/2010/main" val="1420963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Flow over Cylinder</a:t>
            </a:r>
          </a:p>
        </p:txBody>
      </p:sp>
      <p:sp>
        <p:nvSpPr>
          <p:cNvPr id="3" name="Content Placeholder 2">
            <a:extLst>
              <a:ext uri="{FF2B5EF4-FFF2-40B4-BE49-F238E27FC236}">
                <a16:creationId xmlns:a16="http://schemas.microsoft.com/office/drawing/2014/main" id="{6B926480-D88B-4F70-BC4C-316F50C91A27}"/>
              </a:ext>
            </a:extLst>
          </p:cNvPr>
          <p:cNvSpPr>
            <a:spLocks noGrp="1"/>
          </p:cNvSpPr>
          <p:nvPr>
            <p:ph idx="1"/>
          </p:nvPr>
        </p:nvSpPr>
        <p:spPr>
          <a:xfrm>
            <a:off x="687776" y="1568137"/>
            <a:ext cx="10677830" cy="4726013"/>
          </a:xfrm>
        </p:spPr>
        <p:txBody>
          <a:bodyPr vert="horz" lIns="91440" tIns="45720" rIns="91440" bIns="45720" rtlCol="0" anchor="t">
            <a:normAutofit/>
          </a:bodyPr>
          <a:lstStyle/>
          <a:p>
            <a:pPr marL="0" indent="0">
              <a:buNone/>
            </a:pPr>
            <a:endParaRPr lang="en-US" sz="2400" dirty="0">
              <a:latin typeface="Sitka Banner"/>
            </a:endParaRPr>
          </a:p>
          <a:p>
            <a:endParaRPr lang="en-US" dirty="0"/>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6</a:t>
            </a:fld>
            <a:endParaRPr lang="en-US"/>
          </a:p>
        </p:txBody>
      </p:sp>
      <p:pic>
        <p:nvPicPr>
          <p:cNvPr id="6" name="Picture 5">
            <a:extLst>
              <a:ext uri="{FF2B5EF4-FFF2-40B4-BE49-F238E27FC236}">
                <a16:creationId xmlns:a16="http://schemas.microsoft.com/office/drawing/2014/main" id="{8CB4C2C1-627D-4885-BC18-5B29A2E43859}"/>
              </a:ext>
            </a:extLst>
          </p:cNvPr>
          <p:cNvPicPr>
            <a:picLocks noChangeAspect="1"/>
          </p:cNvPicPr>
          <p:nvPr/>
        </p:nvPicPr>
        <p:blipFill>
          <a:blip r:embed="rId3"/>
          <a:stretch>
            <a:fillRect/>
          </a:stretch>
        </p:blipFill>
        <p:spPr>
          <a:xfrm>
            <a:off x="3372173" y="1122365"/>
            <a:ext cx="5447653" cy="5735635"/>
          </a:xfrm>
          <a:prstGeom prst="rect">
            <a:avLst/>
          </a:prstGeom>
        </p:spPr>
      </p:pic>
    </p:spTree>
    <p:extLst>
      <p:ext uri="{BB962C8B-B14F-4D97-AF65-F5344CB8AC3E}">
        <p14:creationId xmlns:p14="http://schemas.microsoft.com/office/powerpoint/2010/main" val="1608401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Flow over Cylinder</a:t>
            </a:r>
          </a:p>
        </p:txBody>
      </p:sp>
      <p:sp>
        <p:nvSpPr>
          <p:cNvPr id="3" name="Content Placeholder 2">
            <a:extLst>
              <a:ext uri="{FF2B5EF4-FFF2-40B4-BE49-F238E27FC236}">
                <a16:creationId xmlns:a16="http://schemas.microsoft.com/office/drawing/2014/main" id="{6B926480-D88B-4F70-BC4C-316F50C91A27}"/>
              </a:ext>
            </a:extLst>
          </p:cNvPr>
          <p:cNvSpPr>
            <a:spLocks noGrp="1"/>
          </p:cNvSpPr>
          <p:nvPr>
            <p:ph idx="1"/>
          </p:nvPr>
        </p:nvSpPr>
        <p:spPr>
          <a:xfrm>
            <a:off x="687776" y="1568137"/>
            <a:ext cx="10677830" cy="4726013"/>
          </a:xfrm>
        </p:spPr>
        <p:txBody>
          <a:bodyPr vert="horz" lIns="91440" tIns="45720" rIns="91440" bIns="45720" rtlCol="0" anchor="t">
            <a:normAutofit/>
          </a:bodyPr>
          <a:lstStyle/>
          <a:p>
            <a:pPr marL="0" indent="0">
              <a:buNone/>
            </a:pPr>
            <a:endParaRPr lang="en-US" sz="2400" dirty="0">
              <a:latin typeface="Sitka Banner"/>
            </a:endParaRPr>
          </a:p>
          <a:p>
            <a:endParaRPr lang="en-US" dirty="0"/>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7</a:t>
            </a:fld>
            <a:endParaRPr lang="en-US"/>
          </a:p>
        </p:txBody>
      </p:sp>
      <p:pic>
        <p:nvPicPr>
          <p:cNvPr id="7" name="Picture 6">
            <a:extLst>
              <a:ext uri="{FF2B5EF4-FFF2-40B4-BE49-F238E27FC236}">
                <a16:creationId xmlns:a16="http://schemas.microsoft.com/office/drawing/2014/main" id="{8C5B09F8-6DBA-45E5-A201-E873E6455B52}"/>
              </a:ext>
            </a:extLst>
          </p:cNvPr>
          <p:cNvPicPr>
            <a:picLocks noChangeAspect="1"/>
          </p:cNvPicPr>
          <p:nvPr/>
        </p:nvPicPr>
        <p:blipFill>
          <a:blip r:embed="rId3"/>
          <a:stretch>
            <a:fillRect/>
          </a:stretch>
        </p:blipFill>
        <p:spPr>
          <a:xfrm>
            <a:off x="1161808" y="1423691"/>
            <a:ext cx="3467584" cy="4239217"/>
          </a:xfrm>
          <a:prstGeom prst="rect">
            <a:avLst/>
          </a:prstGeom>
        </p:spPr>
      </p:pic>
      <p:pic>
        <p:nvPicPr>
          <p:cNvPr id="9" name="Picture 8">
            <a:extLst>
              <a:ext uri="{FF2B5EF4-FFF2-40B4-BE49-F238E27FC236}">
                <a16:creationId xmlns:a16="http://schemas.microsoft.com/office/drawing/2014/main" id="{79E59583-1D9D-4F0C-9100-7C41FBF980A9}"/>
              </a:ext>
            </a:extLst>
          </p:cNvPr>
          <p:cNvPicPr>
            <a:picLocks noChangeAspect="1"/>
          </p:cNvPicPr>
          <p:nvPr/>
        </p:nvPicPr>
        <p:blipFill>
          <a:blip r:embed="rId4"/>
          <a:stretch>
            <a:fillRect/>
          </a:stretch>
        </p:blipFill>
        <p:spPr>
          <a:xfrm>
            <a:off x="5279207" y="1919077"/>
            <a:ext cx="6296904" cy="3019846"/>
          </a:xfrm>
          <a:prstGeom prst="rect">
            <a:avLst/>
          </a:prstGeom>
        </p:spPr>
      </p:pic>
    </p:spTree>
    <p:extLst>
      <p:ext uri="{BB962C8B-B14F-4D97-AF65-F5344CB8AC3E}">
        <p14:creationId xmlns:p14="http://schemas.microsoft.com/office/powerpoint/2010/main" val="221624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Results: Flow over Cylinder</a:t>
            </a:r>
          </a:p>
        </p:txBody>
      </p:sp>
      <p:sp>
        <p:nvSpPr>
          <p:cNvPr id="3" name="Content Placeholder 2">
            <a:extLst>
              <a:ext uri="{FF2B5EF4-FFF2-40B4-BE49-F238E27FC236}">
                <a16:creationId xmlns:a16="http://schemas.microsoft.com/office/drawing/2014/main" id="{6B926480-D88B-4F70-BC4C-316F50C91A27}"/>
              </a:ext>
            </a:extLst>
          </p:cNvPr>
          <p:cNvSpPr>
            <a:spLocks noGrp="1"/>
          </p:cNvSpPr>
          <p:nvPr>
            <p:ph idx="1"/>
          </p:nvPr>
        </p:nvSpPr>
        <p:spPr>
          <a:xfrm>
            <a:off x="687776" y="1568137"/>
            <a:ext cx="10677830" cy="4726013"/>
          </a:xfrm>
        </p:spPr>
        <p:txBody>
          <a:bodyPr vert="horz" lIns="91440" tIns="45720" rIns="91440" bIns="45720" rtlCol="0" anchor="t">
            <a:normAutofit/>
          </a:bodyPr>
          <a:lstStyle/>
          <a:p>
            <a:pPr marL="0" indent="0">
              <a:buNone/>
            </a:pPr>
            <a:endParaRPr lang="en-US" sz="2400" dirty="0">
              <a:latin typeface="Sitka Banner"/>
            </a:endParaRPr>
          </a:p>
          <a:p>
            <a:endParaRPr lang="en-US" dirty="0"/>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8</a:t>
            </a:fld>
            <a:endParaRPr lang="en-US"/>
          </a:p>
        </p:txBody>
      </p:sp>
      <p:pic>
        <p:nvPicPr>
          <p:cNvPr id="6" name="Picture 5">
            <a:extLst>
              <a:ext uri="{FF2B5EF4-FFF2-40B4-BE49-F238E27FC236}">
                <a16:creationId xmlns:a16="http://schemas.microsoft.com/office/drawing/2014/main" id="{A1582169-1582-48E8-9C9B-6113D97B8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66" y="1400658"/>
            <a:ext cx="5658640" cy="4229690"/>
          </a:xfrm>
          <a:prstGeom prst="rect">
            <a:avLst/>
          </a:prstGeom>
        </p:spPr>
      </p:pic>
      <p:pic>
        <p:nvPicPr>
          <p:cNvPr id="11" name="Picture 10">
            <a:extLst>
              <a:ext uri="{FF2B5EF4-FFF2-40B4-BE49-F238E27FC236}">
                <a16:creationId xmlns:a16="http://schemas.microsoft.com/office/drawing/2014/main" id="{6046A64B-BE8F-4B0E-A713-1639D01F0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596" y="1400658"/>
            <a:ext cx="5582429" cy="4120911"/>
          </a:xfrm>
          <a:prstGeom prst="rect">
            <a:avLst/>
          </a:prstGeom>
        </p:spPr>
      </p:pic>
    </p:spTree>
    <p:extLst>
      <p:ext uri="{BB962C8B-B14F-4D97-AF65-F5344CB8AC3E}">
        <p14:creationId xmlns:p14="http://schemas.microsoft.com/office/powerpoint/2010/main" val="1179494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Results: Flow over Cylinder</a:t>
            </a:r>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9</a:t>
            </a:fld>
            <a:endParaRPr lang="en-US"/>
          </a:p>
        </p:txBody>
      </p:sp>
      <p:pic>
        <p:nvPicPr>
          <p:cNvPr id="7" name="Picture 6">
            <a:extLst>
              <a:ext uri="{FF2B5EF4-FFF2-40B4-BE49-F238E27FC236}">
                <a16:creationId xmlns:a16="http://schemas.microsoft.com/office/drawing/2014/main" id="{88231C05-44A6-4D89-B83A-A38F1C3CB6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6206" y="1718895"/>
            <a:ext cx="3816150" cy="3067336"/>
          </a:xfrm>
          <a:prstGeom prst="rect">
            <a:avLst/>
          </a:prstGeom>
        </p:spPr>
      </p:pic>
      <p:pic>
        <p:nvPicPr>
          <p:cNvPr id="13" name="Picture 12">
            <a:extLst>
              <a:ext uri="{FF2B5EF4-FFF2-40B4-BE49-F238E27FC236}">
                <a16:creationId xmlns:a16="http://schemas.microsoft.com/office/drawing/2014/main" id="{A52109C2-FB80-4A06-82EE-59C491222D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7925" y="1718895"/>
            <a:ext cx="3816150" cy="3064120"/>
          </a:xfrm>
          <a:prstGeom prst="rect">
            <a:avLst/>
          </a:prstGeom>
        </p:spPr>
      </p:pic>
      <p:pic>
        <p:nvPicPr>
          <p:cNvPr id="15" name="Picture 14">
            <a:extLst>
              <a:ext uri="{FF2B5EF4-FFF2-40B4-BE49-F238E27FC236}">
                <a16:creationId xmlns:a16="http://schemas.microsoft.com/office/drawing/2014/main" id="{D7E3488A-6B19-4950-B3A7-5464BF2847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264" y="1718895"/>
            <a:ext cx="3816151" cy="3064120"/>
          </a:xfrm>
          <a:prstGeom prst="rect">
            <a:avLst/>
          </a:prstGeom>
        </p:spPr>
      </p:pic>
      <p:sp>
        <p:nvSpPr>
          <p:cNvPr id="21" name="Title 1">
            <a:extLst>
              <a:ext uri="{FF2B5EF4-FFF2-40B4-BE49-F238E27FC236}">
                <a16:creationId xmlns:a16="http://schemas.microsoft.com/office/drawing/2014/main" id="{FCDB0043-01D3-4A04-8E90-F33D8031B2B6}"/>
              </a:ext>
            </a:extLst>
          </p:cNvPr>
          <p:cNvSpPr txBox="1">
            <a:spLocks/>
          </p:cNvSpPr>
          <p:nvPr/>
        </p:nvSpPr>
        <p:spPr>
          <a:xfrm>
            <a:off x="850789" y="5701169"/>
            <a:ext cx="10678602" cy="880487"/>
          </a:xfrm>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a:lstStyle>
          <a:p>
            <a:pPr algn="ctr"/>
            <a:r>
              <a:rPr lang="en-US" sz="3600" dirty="0"/>
              <a:t>Conclusion: For interaction number N~1, drag is the lowest</a:t>
            </a:r>
          </a:p>
        </p:txBody>
      </p:sp>
      <p:sp>
        <p:nvSpPr>
          <p:cNvPr id="22" name="TextBox 21">
            <a:extLst>
              <a:ext uri="{FF2B5EF4-FFF2-40B4-BE49-F238E27FC236}">
                <a16:creationId xmlns:a16="http://schemas.microsoft.com/office/drawing/2014/main" id="{0D4E7374-0FF4-4236-878A-F187FB024390}"/>
              </a:ext>
            </a:extLst>
          </p:cNvPr>
          <p:cNvSpPr txBox="1"/>
          <p:nvPr/>
        </p:nvSpPr>
        <p:spPr>
          <a:xfrm>
            <a:off x="4789514" y="4897315"/>
            <a:ext cx="2416046" cy="369332"/>
          </a:xfrm>
          <a:prstGeom prst="rect">
            <a:avLst/>
          </a:prstGeom>
          <a:noFill/>
        </p:spPr>
        <p:txBody>
          <a:bodyPr wrap="none" rtlCol="0">
            <a:spAutoFit/>
          </a:bodyPr>
          <a:lstStyle/>
          <a:p>
            <a:r>
              <a:rPr lang="en-IN" dirty="0">
                <a:latin typeface="+mj-lt"/>
              </a:rPr>
              <a:t>Interaction number = 0.5</a:t>
            </a:r>
          </a:p>
        </p:txBody>
      </p:sp>
      <p:sp>
        <p:nvSpPr>
          <p:cNvPr id="23" name="TextBox 22">
            <a:extLst>
              <a:ext uri="{FF2B5EF4-FFF2-40B4-BE49-F238E27FC236}">
                <a16:creationId xmlns:a16="http://schemas.microsoft.com/office/drawing/2014/main" id="{221CE10F-0119-4C6A-8DC7-083B9E56E503}"/>
              </a:ext>
            </a:extLst>
          </p:cNvPr>
          <p:cNvSpPr txBox="1"/>
          <p:nvPr/>
        </p:nvSpPr>
        <p:spPr>
          <a:xfrm>
            <a:off x="8683705" y="4897315"/>
            <a:ext cx="2408032" cy="369332"/>
          </a:xfrm>
          <a:prstGeom prst="rect">
            <a:avLst/>
          </a:prstGeom>
          <a:noFill/>
        </p:spPr>
        <p:txBody>
          <a:bodyPr wrap="none" rtlCol="0">
            <a:spAutoFit/>
          </a:bodyPr>
          <a:lstStyle/>
          <a:p>
            <a:r>
              <a:rPr lang="en-IN" dirty="0">
                <a:latin typeface="+mj-lt"/>
              </a:rPr>
              <a:t>Interaction number = 2.5</a:t>
            </a:r>
          </a:p>
        </p:txBody>
      </p:sp>
    </p:spTree>
    <p:extLst>
      <p:ext uri="{BB962C8B-B14F-4D97-AF65-F5344CB8AC3E}">
        <p14:creationId xmlns:p14="http://schemas.microsoft.com/office/powerpoint/2010/main" val="1740238358"/>
      </p:ext>
    </p:extLst>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1D2334"/>
      </a:dk2>
      <a:lt2>
        <a:srgbClr val="E2E8E2"/>
      </a:lt2>
      <a:accent1>
        <a:srgbClr val="E729E7"/>
      </a:accent1>
      <a:accent2>
        <a:srgbClr val="8617D5"/>
      </a:accent2>
      <a:accent3>
        <a:srgbClr val="4929E7"/>
      </a:accent3>
      <a:accent4>
        <a:srgbClr val="1747D5"/>
      </a:accent4>
      <a:accent5>
        <a:srgbClr val="29A8E7"/>
      </a:accent5>
      <a:accent6>
        <a:srgbClr val="14B7A9"/>
      </a:accent6>
      <a:hlink>
        <a:srgbClr val="3F7FBF"/>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A0A3487C8ED84282C394CD09FB4F5D" ma:contentTypeVersion="2" ma:contentTypeDescription="Create a new document." ma:contentTypeScope="" ma:versionID="dddb65c89bb042a7614ff1d8ab0a5017">
  <xsd:schema xmlns:xsd="http://www.w3.org/2001/XMLSchema" xmlns:xs="http://www.w3.org/2001/XMLSchema" xmlns:p="http://schemas.microsoft.com/office/2006/metadata/properties" xmlns:ns2="14c16513-14b7-4ec6-b1f1-ad078ebf7389" targetNamespace="http://schemas.microsoft.com/office/2006/metadata/properties" ma:root="true" ma:fieldsID="f1630714881eed3ce99e80e1320d63c9" ns2:_="">
    <xsd:import namespace="14c16513-14b7-4ec6-b1f1-ad078ebf73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16513-14b7-4ec6-b1f1-ad078ebf73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765724-8C43-4A2B-A6A8-57AB1199193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92D42B3-E758-4860-999A-5BD24F4A1427}">
  <ds:schemaRefs>
    <ds:schemaRef ds:uri="http://schemas.microsoft.com/sharepoint/v3/contenttype/forms"/>
  </ds:schemaRefs>
</ds:datastoreItem>
</file>

<file path=customXml/itemProps3.xml><?xml version="1.0" encoding="utf-8"?>
<ds:datastoreItem xmlns:ds="http://schemas.openxmlformats.org/officeDocument/2006/customXml" ds:itemID="{0712F305-D0B7-4339-B401-239F95C83C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16513-14b7-4ec6-b1f1-ad078ebf73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235</TotalTime>
  <Words>3595</Words>
  <Application>Microsoft Office PowerPoint</Application>
  <PresentationFormat>Widescreen</PresentationFormat>
  <Paragraphs>124</Paragraphs>
  <Slides>13</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Calibri</vt:lpstr>
      <vt:lpstr>Cambria Math</vt:lpstr>
      <vt:lpstr>Georgia</vt:lpstr>
      <vt:lpstr>Sitka Banner</vt:lpstr>
      <vt:lpstr>HeadlinesVTI</vt:lpstr>
      <vt:lpstr>MHD Drag Reduction in Turbulent Flows of Poorly Conducting Fluid</vt:lpstr>
      <vt:lpstr>Quick Recap</vt:lpstr>
      <vt:lpstr>Quick Recap</vt:lpstr>
      <vt:lpstr>Literature Review of Previous Work</vt:lpstr>
      <vt:lpstr>Grid Independence Test</vt:lpstr>
      <vt:lpstr>Flow over Cylinder</vt:lpstr>
      <vt:lpstr>Flow over Cylinder</vt:lpstr>
      <vt:lpstr>Results: Flow over Cylinder</vt:lpstr>
      <vt:lpstr>Results: Flow over Cylinder</vt:lpstr>
      <vt:lpstr>Flow over a Backward Step</vt:lpstr>
      <vt:lpstr>Flow over a Backward Step</vt:lpstr>
      <vt:lpstr>Flow over a Backward Step</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 sankar</dc:creator>
  <cp:lastModifiedBy>VISHNU SANKAR</cp:lastModifiedBy>
  <cp:revision>373</cp:revision>
  <dcterms:created xsi:type="dcterms:W3CDTF">2021-10-03T08:09:05Z</dcterms:created>
  <dcterms:modified xsi:type="dcterms:W3CDTF">2021-11-25T06:50:05Z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0x010100D1A0A3487C8ED84282C394CD09FB4F5D</vt:lpwstr>
  </property>
</Properties>
</file>